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66" r:id="rId4"/>
    <p:sldId id="261" r:id="rId5"/>
    <p:sldId id="258" r:id="rId6"/>
    <p:sldId id="267" r:id="rId7"/>
    <p:sldId id="262" r:id="rId8"/>
    <p:sldId id="264" r:id="rId9"/>
    <p:sldId id="265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A3183D7-0CCA-DB4E-83A7-41CD01CC0722}">
          <p14:sldIdLst>
            <p14:sldId id="256"/>
            <p14:sldId id="266"/>
            <p14:sldId id="261"/>
            <p14:sldId id="258"/>
            <p14:sldId id="267"/>
            <p14:sldId id="262"/>
            <p14:sldId id="264"/>
          </p14:sldIdLst>
        </p14:section>
        <p14:section name="Backup" id="{1428D92C-9ACA-2849-9071-E5F55ECDDCE3}">
          <p14:sldIdLst>
            <p14:sldId id="265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6454"/>
    <a:srgbClr val="806A42"/>
    <a:srgbClr val="AF925C"/>
    <a:srgbClr val="FBE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01"/>
    <p:restoredTop sz="96327"/>
  </p:normalViewPr>
  <p:slideViewPr>
    <p:cSldViewPr snapToGrid="0" snapToObjects="1">
      <p:cViewPr varScale="1">
        <p:scale>
          <a:sx n="151" d="100"/>
          <a:sy n="151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45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0810575591066"/>
          <c:y val="9.9985056808116424E-2"/>
          <c:w val="0.83114196402362717"/>
          <c:h val="0.7654917668307406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without ML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2D-264A-8396-63066138AC1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with ML</c:v>
                </c:pt>
              </c:strCache>
            </c:strRef>
          </c:tx>
          <c:spPr>
            <a:ln w="47625" cap="rnd">
              <a:solidFill>
                <a:srgbClr val="AF925C"/>
              </a:solidFill>
              <a:round/>
              <a:tailEnd type="stealth" w="lg" len="lg"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2D-264A-8396-63066138AC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111504"/>
        <c:axId val="77337984"/>
      </c:lineChart>
      <c:catAx>
        <c:axId val="7711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337984"/>
        <c:crosses val="autoZero"/>
        <c:auto val="1"/>
        <c:lblAlgn val="ctr"/>
        <c:lblOffset val="100"/>
        <c:noMultiLvlLbl val="0"/>
      </c:catAx>
      <c:valAx>
        <c:axId val="7733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Money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1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8A0E9-B850-9247-87B3-7D5B36EE962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A640624-34DB-4240-8213-187FDD6CFDAC}">
      <dgm:prSet phldrT="[Text]"/>
      <dgm:spPr/>
      <dgm:t>
        <a:bodyPr/>
        <a:lstStyle/>
        <a:p>
          <a:r>
            <a:rPr lang="de-DE" dirty="0"/>
            <a:t>Setup Tools</a:t>
          </a:r>
        </a:p>
      </dgm:t>
    </dgm:pt>
    <dgm:pt modelId="{43179D69-8DE4-2949-98EC-54755A112812}" type="parTrans" cxnId="{A451EB50-C733-AF4C-8679-731EA888716A}">
      <dgm:prSet/>
      <dgm:spPr/>
      <dgm:t>
        <a:bodyPr/>
        <a:lstStyle/>
        <a:p>
          <a:endParaRPr lang="de-DE"/>
        </a:p>
      </dgm:t>
    </dgm:pt>
    <dgm:pt modelId="{2CCD358B-18A2-814A-B796-7241A7412B2A}" type="sibTrans" cxnId="{A451EB50-C733-AF4C-8679-731EA888716A}">
      <dgm:prSet/>
      <dgm:spPr/>
      <dgm:t>
        <a:bodyPr/>
        <a:lstStyle/>
        <a:p>
          <a:endParaRPr lang="de-DE"/>
        </a:p>
      </dgm:t>
    </dgm:pt>
    <dgm:pt modelId="{37DAC187-C3B2-AE49-BDE3-DF1C8D8E53A3}">
      <dgm:prSet phldrT="[Text]"/>
      <dgm:spPr/>
      <dgm:t>
        <a:bodyPr/>
        <a:lstStyle/>
        <a:p>
          <a:r>
            <a:rPr lang="en-GB" noProof="0" dirty="0"/>
            <a:t>Tasks and responsibilities</a:t>
          </a:r>
        </a:p>
      </dgm:t>
    </dgm:pt>
    <dgm:pt modelId="{7CC4A157-FB0D-F944-83CA-818DFDD6C5D8}" type="parTrans" cxnId="{D80FFD2D-C055-7C4E-8818-342C05658884}">
      <dgm:prSet/>
      <dgm:spPr/>
      <dgm:t>
        <a:bodyPr/>
        <a:lstStyle/>
        <a:p>
          <a:endParaRPr lang="de-DE"/>
        </a:p>
      </dgm:t>
    </dgm:pt>
    <dgm:pt modelId="{4D746839-3C8C-554F-9DE4-13944FE5922B}" type="sibTrans" cxnId="{D80FFD2D-C055-7C4E-8818-342C05658884}">
      <dgm:prSet/>
      <dgm:spPr/>
      <dgm:t>
        <a:bodyPr/>
        <a:lstStyle/>
        <a:p>
          <a:endParaRPr lang="de-DE"/>
        </a:p>
      </dgm:t>
    </dgm:pt>
    <dgm:pt modelId="{1703C32F-A250-204D-800E-6AF2B111364F}">
      <dgm:prSet phldrT="[Text]"/>
      <dgm:spPr/>
      <dgm:t>
        <a:bodyPr/>
        <a:lstStyle/>
        <a:p>
          <a:r>
            <a:rPr lang="de-DE" dirty="0"/>
            <a:t>Work</a:t>
          </a:r>
        </a:p>
      </dgm:t>
    </dgm:pt>
    <dgm:pt modelId="{75791DAC-B736-7543-BA25-3C98D2051491}" type="parTrans" cxnId="{A034E293-2CA4-3F4F-A3CA-96E6FAAD662B}">
      <dgm:prSet/>
      <dgm:spPr/>
      <dgm:t>
        <a:bodyPr/>
        <a:lstStyle/>
        <a:p>
          <a:endParaRPr lang="de-DE"/>
        </a:p>
      </dgm:t>
    </dgm:pt>
    <dgm:pt modelId="{51D1BD98-4F32-6A47-BBE3-14B241AEDBEC}" type="sibTrans" cxnId="{A034E293-2CA4-3F4F-A3CA-96E6FAAD662B}">
      <dgm:prSet/>
      <dgm:spPr/>
      <dgm:t>
        <a:bodyPr/>
        <a:lstStyle/>
        <a:p>
          <a:endParaRPr lang="de-DE"/>
        </a:p>
      </dgm:t>
    </dgm:pt>
    <dgm:pt modelId="{E806DD4C-A77F-C043-9FFE-A46C1C8F6DB5}">
      <dgm:prSet phldrT="[Text]"/>
      <dgm:spPr/>
      <dgm:t>
        <a:bodyPr/>
        <a:lstStyle/>
        <a:p>
          <a:r>
            <a:rPr lang="de-DE" dirty="0"/>
            <a:t>Update </a:t>
          </a:r>
          <a:r>
            <a:rPr lang="en-GB" noProof="0" dirty="0"/>
            <a:t>repo</a:t>
          </a:r>
        </a:p>
      </dgm:t>
    </dgm:pt>
    <dgm:pt modelId="{450B3EBA-FCFA-0942-AE48-60B2F359880B}" type="parTrans" cxnId="{14D56C70-0228-5B4E-BA32-AAEF63AC415D}">
      <dgm:prSet/>
      <dgm:spPr/>
      <dgm:t>
        <a:bodyPr/>
        <a:lstStyle/>
        <a:p>
          <a:endParaRPr lang="de-DE"/>
        </a:p>
      </dgm:t>
    </dgm:pt>
    <dgm:pt modelId="{14951275-8F87-2F4E-BE66-5D3AA39FAA3D}" type="sibTrans" cxnId="{14D56C70-0228-5B4E-BA32-AAEF63AC415D}">
      <dgm:prSet/>
      <dgm:spPr/>
      <dgm:t>
        <a:bodyPr/>
        <a:lstStyle/>
        <a:p>
          <a:endParaRPr lang="de-DE"/>
        </a:p>
      </dgm:t>
    </dgm:pt>
    <dgm:pt modelId="{376E1956-1E4E-DB47-99A4-CE8CE14931E0}" type="pres">
      <dgm:prSet presAssocID="{89E8A0E9-B850-9247-87B3-7D5B36EE9620}" presName="Name0" presStyleCnt="0">
        <dgm:presLayoutVars>
          <dgm:dir/>
          <dgm:animLvl val="lvl"/>
          <dgm:resizeHandles val="exact"/>
        </dgm:presLayoutVars>
      </dgm:prSet>
      <dgm:spPr/>
    </dgm:pt>
    <dgm:pt modelId="{BA8C2D29-D1B5-2F47-8E6F-DBA31801023B}" type="pres">
      <dgm:prSet presAssocID="{3A640624-34DB-4240-8213-187FDD6CFDA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40E50FE-BD2B-A74A-BF50-A1CADB967D8D}" type="pres">
      <dgm:prSet presAssocID="{2CCD358B-18A2-814A-B796-7241A7412B2A}" presName="parTxOnlySpace" presStyleCnt="0"/>
      <dgm:spPr/>
    </dgm:pt>
    <dgm:pt modelId="{13F9A0D8-DAA7-7E4A-A6F7-B42D405EF717}" type="pres">
      <dgm:prSet presAssocID="{37DAC187-C3B2-AE49-BDE3-DF1C8D8E53A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6D24B6-B9A5-0944-97F3-F13AC7987450}" type="pres">
      <dgm:prSet presAssocID="{4D746839-3C8C-554F-9DE4-13944FE5922B}" presName="parTxOnlySpace" presStyleCnt="0"/>
      <dgm:spPr/>
    </dgm:pt>
    <dgm:pt modelId="{6A11CB8A-2113-A34F-B37A-24CE3506EEBF}" type="pres">
      <dgm:prSet presAssocID="{1703C32F-A250-204D-800E-6AF2B111364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13C1423-E70D-174E-AC4E-737C658332EE}" type="pres">
      <dgm:prSet presAssocID="{51D1BD98-4F32-6A47-BBE3-14B241AEDBEC}" presName="parTxOnlySpace" presStyleCnt="0"/>
      <dgm:spPr/>
    </dgm:pt>
    <dgm:pt modelId="{FFCD0953-51AB-2C46-BDB8-436A347225A2}" type="pres">
      <dgm:prSet presAssocID="{E806DD4C-A77F-C043-9FFE-A46C1C8F6DB5}" presName="parTxOnly" presStyleLbl="node1" presStyleIdx="3" presStyleCnt="4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B137DB14-CE4E-F84A-BD1C-FF87EFE4C490}" type="presOf" srcId="{1703C32F-A250-204D-800E-6AF2B111364F}" destId="{6A11CB8A-2113-A34F-B37A-24CE3506EEBF}" srcOrd="0" destOrd="0" presId="urn:microsoft.com/office/officeart/2005/8/layout/chevron1"/>
    <dgm:cxn modelId="{D80FFD2D-C055-7C4E-8818-342C05658884}" srcId="{89E8A0E9-B850-9247-87B3-7D5B36EE9620}" destId="{37DAC187-C3B2-AE49-BDE3-DF1C8D8E53A3}" srcOrd="1" destOrd="0" parTransId="{7CC4A157-FB0D-F944-83CA-818DFDD6C5D8}" sibTransId="{4D746839-3C8C-554F-9DE4-13944FE5922B}"/>
    <dgm:cxn modelId="{A451EB50-C733-AF4C-8679-731EA888716A}" srcId="{89E8A0E9-B850-9247-87B3-7D5B36EE9620}" destId="{3A640624-34DB-4240-8213-187FDD6CFDAC}" srcOrd="0" destOrd="0" parTransId="{43179D69-8DE4-2949-98EC-54755A112812}" sibTransId="{2CCD358B-18A2-814A-B796-7241A7412B2A}"/>
    <dgm:cxn modelId="{9E13DB63-604F-544D-A8C4-1D75A9A8B1C9}" type="presOf" srcId="{E806DD4C-A77F-C043-9FFE-A46C1C8F6DB5}" destId="{FFCD0953-51AB-2C46-BDB8-436A347225A2}" srcOrd="0" destOrd="0" presId="urn:microsoft.com/office/officeart/2005/8/layout/chevron1"/>
    <dgm:cxn modelId="{14D56C70-0228-5B4E-BA32-AAEF63AC415D}" srcId="{89E8A0E9-B850-9247-87B3-7D5B36EE9620}" destId="{E806DD4C-A77F-C043-9FFE-A46C1C8F6DB5}" srcOrd="3" destOrd="0" parTransId="{450B3EBA-FCFA-0942-AE48-60B2F359880B}" sibTransId="{14951275-8F87-2F4E-BE66-5D3AA39FAA3D}"/>
    <dgm:cxn modelId="{A034E293-2CA4-3F4F-A3CA-96E6FAAD662B}" srcId="{89E8A0E9-B850-9247-87B3-7D5B36EE9620}" destId="{1703C32F-A250-204D-800E-6AF2B111364F}" srcOrd="2" destOrd="0" parTransId="{75791DAC-B736-7543-BA25-3C98D2051491}" sibTransId="{51D1BD98-4F32-6A47-BBE3-14B241AEDBEC}"/>
    <dgm:cxn modelId="{770939E1-619B-E045-BC2C-2408A79A5544}" type="presOf" srcId="{89E8A0E9-B850-9247-87B3-7D5B36EE9620}" destId="{376E1956-1E4E-DB47-99A4-CE8CE14931E0}" srcOrd="0" destOrd="0" presId="urn:microsoft.com/office/officeart/2005/8/layout/chevron1"/>
    <dgm:cxn modelId="{7AFB17EA-3D5E-4745-9F65-9E1DE599317B}" type="presOf" srcId="{3A640624-34DB-4240-8213-187FDD6CFDAC}" destId="{BA8C2D29-D1B5-2F47-8E6F-DBA31801023B}" srcOrd="0" destOrd="0" presId="urn:microsoft.com/office/officeart/2005/8/layout/chevron1"/>
    <dgm:cxn modelId="{B9213BFC-165B-204F-9B41-7F24976D8ED6}" type="presOf" srcId="{37DAC187-C3B2-AE49-BDE3-DF1C8D8E53A3}" destId="{13F9A0D8-DAA7-7E4A-A6F7-B42D405EF717}" srcOrd="0" destOrd="0" presId="urn:microsoft.com/office/officeart/2005/8/layout/chevron1"/>
    <dgm:cxn modelId="{37043968-CE43-834C-9868-8E975A7A382D}" type="presParOf" srcId="{376E1956-1E4E-DB47-99A4-CE8CE14931E0}" destId="{BA8C2D29-D1B5-2F47-8E6F-DBA31801023B}" srcOrd="0" destOrd="0" presId="urn:microsoft.com/office/officeart/2005/8/layout/chevron1"/>
    <dgm:cxn modelId="{A8E66F54-BCD1-354E-802E-2EBF28757A26}" type="presParOf" srcId="{376E1956-1E4E-DB47-99A4-CE8CE14931E0}" destId="{440E50FE-BD2B-A74A-BF50-A1CADB967D8D}" srcOrd="1" destOrd="0" presId="urn:microsoft.com/office/officeart/2005/8/layout/chevron1"/>
    <dgm:cxn modelId="{552BB6B9-B378-3F4C-BF91-7B87AEB56B91}" type="presParOf" srcId="{376E1956-1E4E-DB47-99A4-CE8CE14931E0}" destId="{13F9A0D8-DAA7-7E4A-A6F7-B42D405EF717}" srcOrd="2" destOrd="0" presId="urn:microsoft.com/office/officeart/2005/8/layout/chevron1"/>
    <dgm:cxn modelId="{C12C59C7-CE09-1F43-9928-B13580FFC14E}" type="presParOf" srcId="{376E1956-1E4E-DB47-99A4-CE8CE14931E0}" destId="{866D24B6-B9A5-0944-97F3-F13AC7987450}" srcOrd="3" destOrd="0" presId="urn:microsoft.com/office/officeart/2005/8/layout/chevron1"/>
    <dgm:cxn modelId="{1F7CFD35-D4ED-C74C-9770-16C30F287C1C}" type="presParOf" srcId="{376E1956-1E4E-DB47-99A4-CE8CE14931E0}" destId="{6A11CB8A-2113-A34F-B37A-24CE3506EEBF}" srcOrd="4" destOrd="0" presId="urn:microsoft.com/office/officeart/2005/8/layout/chevron1"/>
    <dgm:cxn modelId="{4575D502-B87A-8842-BA6C-25B0C0FA84A3}" type="presParOf" srcId="{376E1956-1E4E-DB47-99A4-CE8CE14931E0}" destId="{213C1423-E70D-174E-AC4E-737C658332EE}" srcOrd="5" destOrd="0" presId="urn:microsoft.com/office/officeart/2005/8/layout/chevron1"/>
    <dgm:cxn modelId="{C9A33D27-52BB-D240-8B52-6E365F36F2AA}" type="presParOf" srcId="{376E1956-1E4E-DB47-99A4-CE8CE14931E0}" destId="{FFCD0953-51AB-2C46-BDB8-436A347225A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C03E00-0658-244C-AB40-76E7DA73ADDD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EB3682-8AE9-FD4F-ABF5-DF358F950797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GB" sz="2000" noProof="0" dirty="0"/>
            <a:t>Logistic regression</a:t>
          </a:r>
        </a:p>
      </dgm:t>
    </dgm:pt>
    <dgm:pt modelId="{6558864E-C2BB-6941-B640-CD5C2AC9F01B}" type="parTrans" cxnId="{17F6342E-5057-014D-830E-B4EDAA4497FE}">
      <dgm:prSet/>
      <dgm:spPr/>
      <dgm:t>
        <a:bodyPr/>
        <a:lstStyle/>
        <a:p>
          <a:endParaRPr lang="de-DE"/>
        </a:p>
      </dgm:t>
    </dgm:pt>
    <dgm:pt modelId="{E2CEFBFD-C060-284E-8333-35B230A55244}" type="sibTrans" cxnId="{17F6342E-5057-014D-830E-B4EDAA4497FE}">
      <dgm:prSet/>
      <dgm:spPr/>
      <dgm:t>
        <a:bodyPr/>
        <a:lstStyle/>
        <a:p>
          <a:endParaRPr lang="de-DE"/>
        </a:p>
      </dgm:t>
    </dgm:pt>
    <dgm:pt modelId="{BB565BBE-CFD5-1E45-9675-3B1255B7450A}">
      <dgm:prSet phldrT="[Text]" custT="1"/>
      <dgm:spPr/>
      <dgm:t>
        <a:bodyPr/>
        <a:lstStyle/>
        <a:p>
          <a:r>
            <a:rPr lang="en-GB" sz="2000" noProof="0" dirty="0"/>
            <a:t>Oversampling</a:t>
          </a:r>
        </a:p>
      </dgm:t>
    </dgm:pt>
    <dgm:pt modelId="{AED3969D-0CB4-E245-B24A-3F241B6AB86C}" type="parTrans" cxnId="{0E07F79A-A363-604D-A4C6-C8A8C49C32F5}">
      <dgm:prSet/>
      <dgm:spPr/>
      <dgm:t>
        <a:bodyPr/>
        <a:lstStyle/>
        <a:p>
          <a:endParaRPr lang="en-GB" noProof="0" dirty="0"/>
        </a:p>
      </dgm:t>
    </dgm:pt>
    <dgm:pt modelId="{F9449BF3-4322-7440-9A58-45DF2E4155B1}" type="sibTrans" cxnId="{0E07F79A-A363-604D-A4C6-C8A8C49C32F5}">
      <dgm:prSet/>
      <dgm:spPr/>
      <dgm:t>
        <a:bodyPr/>
        <a:lstStyle/>
        <a:p>
          <a:endParaRPr lang="de-DE"/>
        </a:p>
      </dgm:t>
    </dgm:pt>
    <dgm:pt modelId="{9D4C175E-9C35-244E-9374-9ED8FC1BE221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GB" sz="2000" noProof="0" dirty="0"/>
            <a:t>Hybrid</a:t>
          </a:r>
        </a:p>
      </dgm:t>
    </dgm:pt>
    <dgm:pt modelId="{79EF72A5-9B28-E646-82D5-B5745051812C}" type="parTrans" cxnId="{4E662250-ACB7-344A-AC1A-BC52FB757161}">
      <dgm:prSet/>
      <dgm:spPr/>
      <dgm:t>
        <a:bodyPr/>
        <a:lstStyle/>
        <a:p>
          <a:endParaRPr lang="en-GB" noProof="0" dirty="0"/>
        </a:p>
      </dgm:t>
    </dgm:pt>
    <dgm:pt modelId="{8A596B89-4DE2-D648-9E8A-8AFC9EABB602}" type="sibTrans" cxnId="{4E662250-ACB7-344A-AC1A-BC52FB757161}">
      <dgm:prSet/>
      <dgm:spPr/>
      <dgm:t>
        <a:bodyPr/>
        <a:lstStyle/>
        <a:p>
          <a:endParaRPr lang="de-DE"/>
        </a:p>
      </dgm:t>
    </dgm:pt>
    <dgm:pt modelId="{CDDC7BC8-822A-F049-8332-A06F9122C31D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GB" sz="2000" noProof="0" dirty="0"/>
            <a:t>Random forest</a:t>
          </a:r>
        </a:p>
      </dgm:t>
    </dgm:pt>
    <dgm:pt modelId="{EEBC5FA2-0828-CA45-AC4A-84A5E843B64F}" type="parTrans" cxnId="{5EDF6C00-73EF-9F48-9DFC-2058B0AC70E0}">
      <dgm:prSet/>
      <dgm:spPr/>
      <dgm:t>
        <a:bodyPr/>
        <a:lstStyle/>
        <a:p>
          <a:endParaRPr lang="en-GB" noProof="0" dirty="0"/>
        </a:p>
      </dgm:t>
    </dgm:pt>
    <dgm:pt modelId="{8EFC867C-DD69-5643-A3F3-450CB1F0FFF9}" type="sibTrans" cxnId="{5EDF6C00-73EF-9F48-9DFC-2058B0AC70E0}">
      <dgm:prSet/>
      <dgm:spPr/>
      <dgm:t>
        <a:bodyPr/>
        <a:lstStyle/>
        <a:p>
          <a:endParaRPr lang="de-DE"/>
        </a:p>
      </dgm:t>
    </dgm:pt>
    <dgm:pt modelId="{3EF4A0E5-83CA-D04A-890C-A208E8C844D0}">
      <dgm:prSet custT="1"/>
      <dgm:spPr/>
      <dgm:t>
        <a:bodyPr/>
        <a:lstStyle/>
        <a:p>
          <a:r>
            <a:rPr lang="en-GB" sz="2000" noProof="0" dirty="0" err="1"/>
            <a:t>Undersampling</a:t>
          </a:r>
          <a:endParaRPr lang="en-GB" sz="2000" noProof="0" dirty="0"/>
        </a:p>
      </dgm:t>
    </dgm:pt>
    <dgm:pt modelId="{FB6B6ED3-9EED-1248-919F-85810D3FC0F8}" type="parTrans" cxnId="{9BED96FE-22B8-7B44-A386-7E2991A831FA}">
      <dgm:prSet/>
      <dgm:spPr/>
      <dgm:t>
        <a:bodyPr/>
        <a:lstStyle/>
        <a:p>
          <a:endParaRPr lang="en-GB" noProof="0" dirty="0"/>
        </a:p>
      </dgm:t>
    </dgm:pt>
    <dgm:pt modelId="{5B211CA0-76F9-A949-A661-989A725ABB69}" type="sibTrans" cxnId="{9BED96FE-22B8-7B44-A386-7E2991A831FA}">
      <dgm:prSet/>
      <dgm:spPr/>
      <dgm:t>
        <a:bodyPr/>
        <a:lstStyle/>
        <a:p>
          <a:endParaRPr lang="de-DE"/>
        </a:p>
      </dgm:t>
    </dgm:pt>
    <dgm:pt modelId="{B7E6F79F-3D4C-6D48-B596-0AF0E3C10F26}" type="pres">
      <dgm:prSet presAssocID="{BEC03E00-0658-244C-AB40-76E7DA73ADD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CF60C4-218B-0643-BB4D-75165DEAC7A1}" type="pres">
      <dgm:prSet presAssocID="{37EB3682-8AE9-FD4F-ABF5-DF358F950797}" presName="root1" presStyleCnt="0"/>
      <dgm:spPr/>
    </dgm:pt>
    <dgm:pt modelId="{3573E555-1257-AD4E-A91B-4E4C4D5B1805}" type="pres">
      <dgm:prSet presAssocID="{37EB3682-8AE9-FD4F-ABF5-DF358F950797}" presName="LevelOneTextNode" presStyleLbl="node0" presStyleIdx="0" presStyleCnt="1">
        <dgm:presLayoutVars>
          <dgm:chPref val="3"/>
        </dgm:presLayoutVars>
      </dgm:prSet>
      <dgm:spPr/>
    </dgm:pt>
    <dgm:pt modelId="{FA46EE62-28F5-6645-9C81-B00C5106E995}" type="pres">
      <dgm:prSet presAssocID="{37EB3682-8AE9-FD4F-ABF5-DF358F950797}" presName="level2hierChild" presStyleCnt="0"/>
      <dgm:spPr/>
    </dgm:pt>
    <dgm:pt modelId="{1C17EAB0-91D5-5A41-B70B-302039C2CBC9}" type="pres">
      <dgm:prSet presAssocID="{AED3969D-0CB4-E245-B24A-3F241B6AB86C}" presName="conn2-1" presStyleLbl="parChTrans1D2" presStyleIdx="0" presStyleCnt="3"/>
      <dgm:spPr/>
    </dgm:pt>
    <dgm:pt modelId="{A31A6BBB-8C40-274A-8A79-72A3C3712A65}" type="pres">
      <dgm:prSet presAssocID="{AED3969D-0CB4-E245-B24A-3F241B6AB86C}" presName="connTx" presStyleLbl="parChTrans1D2" presStyleIdx="0" presStyleCnt="3"/>
      <dgm:spPr/>
    </dgm:pt>
    <dgm:pt modelId="{3566F3D1-DDBE-E442-AA99-C02B25C4DDF8}" type="pres">
      <dgm:prSet presAssocID="{BB565BBE-CFD5-1E45-9675-3B1255B7450A}" presName="root2" presStyleCnt="0"/>
      <dgm:spPr/>
    </dgm:pt>
    <dgm:pt modelId="{96DAE0B5-488C-CB44-B787-15BB5050DCFB}" type="pres">
      <dgm:prSet presAssocID="{BB565BBE-CFD5-1E45-9675-3B1255B7450A}" presName="LevelTwoTextNode" presStyleLbl="node2" presStyleIdx="0" presStyleCnt="3">
        <dgm:presLayoutVars>
          <dgm:chPref val="3"/>
        </dgm:presLayoutVars>
      </dgm:prSet>
      <dgm:spPr/>
    </dgm:pt>
    <dgm:pt modelId="{DA33921E-0081-6541-A15E-6DD4D5FF79A6}" type="pres">
      <dgm:prSet presAssocID="{BB565BBE-CFD5-1E45-9675-3B1255B7450A}" presName="level3hierChild" presStyleCnt="0"/>
      <dgm:spPr/>
    </dgm:pt>
    <dgm:pt modelId="{F8D08166-53D0-9A4E-88F8-3FF43CFBD8DC}" type="pres">
      <dgm:prSet presAssocID="{79EF72A5-9B28-E646-82D5-B5745051812C}" presName="conn2-1" presStyleLbl="parChTrans1D2" presStyleIdx="1" presStyleCnt="3"/>
      <dgm:spPr/>
    </dgm:pt>
    <dgm:pt modelId="{980BA689-28D4-C749-A670-6F879B25254F}" type="pres">
      <dgm:prSet presAssocID="{79EF72A5-9B28-E646-82D5-B5745051812C}" presName="connTx" presStyleLbl="parChTrans1D2" presStyleIdx="1" presStyleCnt="3"/>
      <dgm:spPr/>
    </dgm:pt>
    <dgm:pt modelId="{1F6987E9-1672-1340-A8B1-7C499A755D3B}" type="pres">
      <dgm:prSet presAssocID="{9D4C175E-9C35-244E-9374-9ED8FC1BE221}" presName="root2" presStyleCnt="0"/>
      <dgm:spPr/>
    </dgm:pt>
    <dgm:pt modelId="{E369F66B-E55D-4547-A9B7-696EA9A4626C}" type="pres">
      <dgm:prSet presAssocID="{9D4C175E-9C35-244E-9374-9ED8FC1BE221}" presName="LevelTwoTextNode" presStyleLbl="node2" presStyleIdx="1" presStyleCnt="3">
        <dgm:presLayoutVars>
          <dgm:chPref val="3"/>
        </dgm:presLayoutVars>
      </dgm:prSet>
      <dgm:spPr/>
    </dgm:pt>
    <dgm:pt modelId="{81EA8791-4FA1-2C48-ABD9-C5569932E36D}" type="pres">
      <dgm:prSet presAssocID="{9D4C175E-9C35-244E-9374-9ED8FC1BE221}" presName="level3hierChild" presStyleCnt="0"/>
      <dgm:spPr/>
    </dgm:pt>
    <dgm:pt modelId="{3F0C7386-1635-214D-A9AD-713EC7185F06}" type="pres">
      <dgm:prSet presAssocID="{EEBC5FA2-0828-CA45-AC4A-84A5E843B64F}" presName="conn2-1" presStyleLbl="parChTrans1D3" presStyleIdx="0" presStyleCnt="1"/>
      <dgm:spPr/>
    </dgm:pt>
    <dgm:pt modelId="{E14A6989-37EC-1D41-8BDD-A5857F65F900}" type="pres">
      <dgm:prSet presAssocID="{EEBC5FA2-0828-CA45-AC4A-84A5E843B64F}" presName="connTx" presStyleLbl="parChTrans1D3" presStyleIdx="0" presStyleCnt="1"/>
      <dgm:spPr/>
    </dgm:pt>
    <dgm:pt modelId="{725C90E1-FBBC-6340-8D96-4B58606A3410}" type="pres">
      <dgm:prSet presAssocID="{CDDC7BC8-822A-F049-8332-A06F9122C31D}" presName="root2" presStyleCnt="0"/>
      <dgm:spPr/>
    </dgm:pt>
    <dgm:pt modelId="{41218443-60AD-9E4A-8499-EEC04CC9636D}" type="pres">
      <dgm:prSet presAssocID="{CDDC7BC8-822A-F049-8332-A06F9122C31D}" presName="LevelTwoTextNode" presStyleLbl="node3" presStyleIdx="0" presStyleCnt="1" custLinFactNeighborX="-137" custLinFactNeighborY="-312">
        <dgm:presLayoutVars>
          <dgm:chPref val="3"/>
        </dgm:presLayoutVars>
      </dgm:prSet>
      <dgm:spPr/>
    </dgm:pt>
    <dgm:pt modelId="{1C83CD28-DC81-FB48-9841-4C1E4C7A06B9}" type="pres">
      <dgm:prSet presAssocID="{CDDC7BC8-822A-F049-8332-A06F9122C31D}" presName="level3hierChild" presStyleCnt="0"/>
      <dgm:spPr/>
    </dgm:pt>
    <dgm:pt modelId="{4276DD68-66D2-374A-88F8-5CB6C6E210D1}" type="pres">
      <dgm:prSet presAssocID="{FB6B6ED3-9EED-1248-919F-85810D3FC0F8}" presName="conn2-1" presStyleLbl="parChTrans1D2" presStyleIdx="2" presStyleCnt="3"/>
      <dgm:spPr/>
    </dgm:pt>
    <dgm:pt modelId="{D6119418-04FF-BA44-A63D-52C15CC32AEF}" type="pres">
      <dgm:prSet presAssocID="{FB6B6ED3-9EED-1248-919F-85810D3FC0F8}" presName="connTx" presStyleLbl="parChTrans1D2" presStyleIdx="2" presStyleCnt="3"/>
      <dgm:spPr/>
    </dgm:pt>
    <dgm:pt modelId="{CFB57B81-055A-1348-B384-80C52043F927}" type="pres">
      <dgm:prSet presAssocID="{3EF4A0E5-83CA-D04A-890C-A208E8C844D0}" presName="root2" presStyleCnt="0"/>
      <dgm:spPr/>
    </dgm:pt>
    <dgm:pt modelId="{BDD6F720-9449-3C47-9D3A-AC3BF1686A0C}" type="pres">
      <dgm:prSet presAssocID="{3EF4A0E5-83CA-D04A-890C-A208E8C844D0}" presName="LevelTwoTextNode" presStyleLbl="node2" presStyleIdx="2" presStyleCnt="3">
        <dgm:presLayoutVars>
          <dgm:chPref val="3"/>
        </dgm:presLayoutVars>
      </dgm:prSet>
      <dgm:spPr/>
    </dgm:pt>
    <dgm:pt modelId="{AC8192AF-5BCF-B042-980F-6C7A8C717551}" type="pres">
      <dgm:prSet presAssocID="{3EF4A0E5-83CA-D04A-890C-A208E8C844D0}" presName="level3hierChild" presStyleCnt="0"/>
      <dgm:spPr/>
    </dgm:pt>
  </dgm:ptLst>
  <dgm:cxnLst>
    <dgm:cxn modelId="{5EDF6C00-73EF-9F48-9DFC-2058B0AC70E0}" srcId="{9D4C175E-9C35-244E-9374-9ED8FC1BE221}" destId="{CDDC7BC8-822A-F049-8332-A06F9122C31D}" srcOrd="0" destOrd="0" parTransId="{EEBC5FA2-0828-CA45-AC4A-84A5E843B64F}" sibTransId="{8EFC867C-DD69-5643-A3F3-450CB1F0FFF9}"/>
    <dgm:cxn modelId="{FEFC6416-D1E5-964A-81EB-23ECEFC0D610}" type="presOf" srcId="{AED3969D-0CB4-E245-B24A-3F241B6AB86C}" destId="{A31A6BBB-8C40-274A-8A79-72A3C3712A65}" srcOrd="1" destOrd="0" presId="urn:microsoft.com/office/officeart/2005/8/layout/hierarchy2"/>
    <dgm:cxn modelId="{EB381B24-10A3-684A-9770-4DA2DEDA566B}" type="presOf" srcId="{BB565BBE-CFD5-1E45-9675-3B1255B7450A}" destId="{96DAE0B5-488C-CB44-B787-15BB5050DCFB}" srcOrd="0" destOrd="0" presId="urn:microsoft.com/office/officeart/2005/8/layout/hierarchy2"/>
    <dgm:cxn modelId="{96740925-6A08-8743-B1D0-D0B083CBBC32}" type="presOf" srcId="{79EF72A5-9B28-E646-82D5-B5745051812C}" destId="{980BA689-28D4-C749-A670-6F879B25254F}" srcOrd="1" destOrd="0" presId="urn:microsoft.com/office/officeart/2005/8/layout/hierarchy2"/>
    <dgm:cxn modelId="{4F808925-8459-1641-A866-783DD6013456}" type="presOf" srcId="{FB6B6ED3-9EED-1248-919F-85810D3FC0F8}" destId="{4276DD68-66D2-374A-88F8-5CB6C6E210D1}" srcOrd="0" destOrd="0" presId="urn:microsoft.com/office/officeart/2005/8/layout/hierarchy2"/>
    <dgm:cxn modelId="{17F6342E-5057-014D-830E-B4EDAA4497FE}" srcId="{BEC03E00-0658-244C-AB40-76E7DA73ADDD}" destId="{37EB3682-8AE9-FD4F-ABF5-DF358F950797}" srcOrd="0" destOrd="0" parTransId="{6558864E-C2BB-6941-B640-CD5C2AC9F01B}" sibTransId="{E2CEFBFD-C060-284E-8333-35B230A55244}"/>
    <dgm:cxn modelId="{D001FC37-09AF-9746-8BD1-D5E012F779EF}" type="presOf" srcId="{FB6B6ED3-9EED-1248-919F-85810D3FC0F8}" destId="{D6119418-04FF-BA44-A63D-52C15CC32AEF}" srcOrd="1" destOrd="0" presId="urn:microsoft.com/office/officeart/2005/8/layout/hierarchy2"/>
    <dgm:cxn modelId="{BEE36F3F-1FB8-6A4A-9106-476524C50AF1}" type="presOf" srcId="{37EB3682-8AE9-FD4F-ABF5-DF358F950797}" destId="{3573E555-1257-AD4E-A91B-4E4C4D5B1805}" srcOrd="0" destOrd="0" presId="urn:microsoft.com/office/officeart/2005/8/layout/hierarchy2"/>
    <dgm:cxn modelId="{4E662250-ACB7-344A-AC1A-BC52FB757161}" srcId="{37EB3682-8AE9-FD4F-ABF5-DF358F950797}" destId="{9D4C175E-9C35-244E-9374-9ED8FC1BE221}" srcOrd="1" destOrd="0" parTransId="{79EF72A5-9B28-E646-82D5-B5745051812C}" sibTransId="{8A596B89-4DE2-D648-9E8A-8AFC9EABB602}"/>
    <dgm:cxn modelId="{6048E665-93E8-D04D-940D-A66C75E530E1}" type="presOf" srcId="{EEBC5FA2-0828-CA45-AC4A-84A5E843B64F}" destId="{3F0C7386-1635-214D-A9AD-713EC7185F06}" srcOrd="0" destOrd="0" presId="urn:microsoft.com/office/officeart/2005/8/layout/hierarchy2"/>
    <dgm:cxn modelId="{41BB0877-AB44-4D4D-ADBA-20208D85BD19}" type="presOf" srcId="{79EF72A5-9B28-E646-82D5-B5745051812C}" destId="{F8D08166-53D0-9A4E-88F8-3FF43CFBD8DC}" srcOrd="0" destOrd="0" presId="urn:microsoft.com/office/officeart/2005/8/layout/hierarchy2"/>
    <dgm:cxn modelId="{DB7B3488-B000-6447-A09A-0A4C0D9ACF24}" type="presOf" srcId="{CDDC7BC8-822A-F049-8332-A06F9122C31D}" destId="{41218443-60AD-9E4A-8499-EEC04CC9636D}" srcOrd="0" destOrd="0" presId="urn:microsoft.com/office/officeart/2005/8/layout/hierarchy2"/>
    <dgm:cxn modelId="{0E07F79A-A363-604D-A4C6-C8A8C49C32F5}" srcId="{37EB3682-8AE9-FD4F-ABF5-DF358F950797}" destId="{BB565BBE-CFD5-1E45-9675-3B1255B7450A}" srcOrd="0" destOrd="0" parTransId="{AED3969D-0CB4-E245-B24A-3F241B6AB86C}" sibTransId="{F9449BF3-4322-7440-9A58-45DF2E4155B1}"/>
    <dgm:cxn modelId="{935883AB-5F92-EA40-A388-043C466A53B1}" type="presOf" srcId="{EEBC5FA2-0828-CA45-AC4A-84A5E843B64F}" destId="{E14A6989-37EC-1D41-8BDD-A5857F65F900}" srcOrd="1" destOrd="0" presId="urn:microsoft.com/office/officeart/2005/8/layout/hierarchy2"/>
    <dgm:cxn modelId="{B89B6CAC-E415-AC41-BAD9-228E96AC10A4}" type="presOf" srcId="{3EF4A0E5-83CA-D04A-890C-A208E8C844D0}" destId="{BDD6F720-9449-3C47-9D3A-AC3BF1686A0C}" srcOrd="0" destOrd="0" presId="urn:microsoft.com/office/officeart/2005/8/layout/hierarchy2"/>
    <dgm:cxn modelId="{AFB5D5B4-D379-0E41-A114-FC7932E0B9BA}" type="presOf" srcId="{9D4C175E-9C35-244E-9374-9ED8FC1BE221}" destId="{E369F66B-E55D-4547-A9B7-696EA9A4626C}" srcOrd="0" destOrd="0" presId="urn:microsoft.com/office/officeart/2005/8/layout/hierarchy2"/>
    <dgm:cxn modelId="{E95267D9-3FE2-8749-8A2F-8DE1987A4B61}" type="presOf" srcId="{AED3969D-0CB4-E245-B24A-3F241B6AB86C}" destId="{1C17EAB0-91D5-5A41-B70B-302039C2CBC9}" srcOrd="0" destOrd="0" presId="urn:microsoft.com/office/officeart/2005/8/layout/hierarchy2"/>
    <dgm:cxn modelId="{AF792FE8-97D2-7C48-80E6-68233B6E71FC}" type="presOf" srcId="{BEC03E00-0658-244C-AB40-76E7DA73ADDD}" destId="{B7E6F79F-3D4C-6D48-B596-0AF0E3C10F26}" srcOrd="0" destOrd="0" presId="urn:microsoft.com/office/officeart/2005/8/layout/hierarchy2"/>
    <dgm:cxn modelId="{9BED96FE-22B8-7B44-A386-7E2991A831FA}" srcId="{37EB3682-8AE9-FD4F-ABF5-DF358F950797}" destId="{3EF4A0E5-83CA-D04A-890C-A208E8C844D0}" srcOrd="2" destOrd="0" parTransId="{FB6B6ED3-9EED-1248-919F-85810D3FC0F8}" sibTransId="{5B211CA0-76F9-A949-A661-989A725ABB69}"/>
    <dgm:cxn modelId="{5BD23F3E-124B-404D-9DD3-8D1F18A2BAA7}" type="presParOf" srcId="{B7E6F79F-3D4C-6D48-B596-0AF0E3C10F26}" destId="{FBCF60C4-218B-0643-BB4D-75165DEAC7A1}" srcOrd="0" destOrd="0" presId="urn:microsoft.com/office/officeart/2005/8/layout/hierarchy2"/>
    <dgm:cxn modelId="{9470BE8D-C7F0-BA42-B84F-30E6756AABA4}" type="presParOf" srcId="{FBCF60C4-218B-0643-BB4D-75165DEAC7A1}" destId="{3573E555-1257-AD4E-A91B-4E4C4D5B1805}" srcOrd="0" destOrd="0" presId="urn:microsoft.com/office/officeart/2005/8/layout/hierarchy2"/>
    <dgm:cxn modelId="{7EA41E2F-F4E2-8642-AE9E-95E09E4B2E37}" type="presParOf" srcId="{FBCF60C4-218B-0643-BB4D-75165DEAC7A1}" destId="{FA46EE62-28F5-6645-9C81-B00C5106E995}" srcOrd="1" destOrd="0" presId="urn:microsoft.com/office/officeart/2005/8/layout/hierarchy2"/>
    <dgm:cxn modelId="{79E4C19B-24C5-4C45-9BDC-BC2752CA5B69}" type="presParOf" srcId="{FA46EE62-28F5-6645-9C81-B00C5106E995}" destId="{1C17EAB0-91D5-5A41-B70B-302039C2CBC9}" srcOrd="0" destOrd="0" presId="urn:microsoft.com/office/officeart/2005/8/layout/hierarchy2"/>
    <dgm:cxn modelId="{A7C2A732-2766-7F49-B339-D2C026C03BE5}" type="presParOf" srcId="{1C17EAB0-91D5-5A41-B70B-302039C2CBC9}" destId="{A31A6BBB-8C40-274A-8A79-72A3C3712A65}" srcOrd="0" destOrd="0" presId="urn:microsoft.com/office/officeart/2005/8/layout/hierarchy2"/>
    <dgm:cxn modelId="{A0ED56D9-610D-7C4F-AD77-BA32B79A63DB}" type="presParOf" srcId="{FA46EE62-28F5-6645-9C81-B00C5106E995}" destId="{3566F3D1-DDBE-E442-AA99-C02B25C4DDF8}" srcOrd="1" destOrd="0" presId="urn:microsoft.com/office/officeart/2005/8/layout/hierarchy2"/>
    <dgm:cxn modelId="{8003D8A9-17EC-B04C-B482-787AB0BE7EEE}" type="presParOf" srcId="{3566F3D1-DDBE-E442-AA99-C02B25C4DDF8}" destId="{96DAE0B5-488C-CB44-B787-15BB5050DCFB}" srcOrd="0" destOrd="0" presId="urn:microsoft.com/office/officeart/2005/8/layout/hierarchy2"/>
    <dgm:cxn modelId="{ACA73E67-4CAE-1B46-9039-65AC72FD56A9}" type="presParOf" srcId="{3566F3D1-DDBE-E442-AA99-C02B25C4DDF8}" destId="{DA33921E-0081-6541-A15E-6DD4D5FF79A6}" srcOrd="1" destOrd="0" presId="urn:microsoft.com/office/officeart/2005/8/layout/hierarchy2"/>
    <dgm:cxn modelId="{8F10B972-7330-CA43-9A5E-B04528440B0A}" type="presParOf" srcId="{FA46EE62-28F5-6645-9C81-B00C5106E995}" destId="{F8D08166-53D0-9A4E-88F8-3FF43CFBD8DC}" srcOrd="2" destOrd="0" presId="urn:microsoft.com/office/officeart/2005/8/layout/hierarchy2"/>
    <dgm:cxn modelId="{351F6CD9-CB61-484F-839E-04E5CE580277}" type="presParOf" srcId="{F8D08166-53D0-9A4E-88F8-3FF43CFBD8DC}" destId="{980BA689-28D4-C749-A670-6F879B25254F}" srcOrd="0" destOrd="0" presId="urn:microsoft.com/office/officeart/2005/8/layout/hierarchy2"/>
    <dgm:cxn modelId="{50EE34AB-64BA-904B-B924-9123BA8D5383}" type="presParOf" srcId="{FA46EE62-28F5-6645-9C81-B00C5106E995}" destId="{1F6987E9-1672-1340-A8B1-7C499A755D3B}" srcOrd="3" destOrd="0" presId="urn:microsoft.com/office/officeart/2005/8/layout/hierarchy2"/>
    <dgm:cxn modelId="{37DC6933-0F4F-E241-8A15-B5CDA564C386}" type="presParOf" srcId="{1F6987E9-1672-1340-A8B1-7C499A755D3B}" destId="{E369F66B-E55D-4547-A9B7-696EA9A4626C}" srcOrd="0" destOrd="0" presId="urn:microsoft.com/office/officeart/2005/8/layout/hierarchy2"/>
    <dgm:cxn modelId="{66078FE6-1D77-DA45-BD10-F0CD68371CFF}" type="presParOf" srcId="{1F6987E9-1672-1340-A8B1-7C499A755D3B}" destId="{81EA8791-4FA1-2C48-ABD9-C5569932E36D}" srcOrd="1" destOrd="0" presId="urn:microsoft.com/office/officeart/2005/8/layout/hierarchy2"/>
    <dgm:cxn modelId="{E212B0B6-0149-264A-A673-B905CBF3DD84}" type="presParOf" srcId="{81EA8791-4FA1-2C48-ABD9-C5569932E36D}" destId="{3F0C7386-1635-214D-A9AD-713EC7185F06}" srcOrd="0" destOrd="0" presId="urn:microsoft.com/office/officeart/2005/8/layout/hierarchy2"/>
    <dgm:cxn modelId="{CEE21B4C-50CB-7E44-A7C0-2816C10673E5}" type="presParOf" srcId="{3F0C7386-1635-214D-A9AD-713EC7185F06}" destId="{E14A6989-37EC-1D41-8BDD-A5857F65F900}" srcOrd="0" destOrd="0" presId="urn:microsoft.com/office/officeart/2005/8/layout/hierarchy2"/>
    <dgm:cxn modelId="{C9315018-2466-0D4F-83FF-F730788FE8D7}" type="presParOf" srcId="{81EA8791-4FA1-2C48-ABD9-C5569932E36D}" destId="{725C90E1-FBBC-6340-8D96-4B58606A3410}" srcOrd="1" destOrd="0" presId="urn:microsoft.com/office/officeart/2005/8/layout/hierarchy2"/>
    <dgm:cxn modelId="{1A977F1D-9A12-0A41-BD7D-DF7794642C4D}" type="presParOf" srcId="{725C90E1-FBBC-6340-8D96-4B58606A3410}" destId="{41218443-60AD-9E4A-8499-EEC04CC9636D}" srcOrd="0" destOrd="0" presId="urn:microsoft.com/office/officeart/2005/8/layout/hierarchy2"/>
    <dgm:cxn modelId="{6BC6A4F3-785A-CE44-85C5-7445075A38A9}" type="presParOf" srcId="{725C90E1-FBBC-6340-8D96-4B58606A3410}" destId="{1C83CD28-DC81-FB48-9841-4C1E4C7A06B9}" srcOrd="1" destOrd="0" presId="urn:microsoft.com/office/officeart/2005/8/layout/hierarchy2"/>
    <dgm:cxn modelId="{965EA4CB-267A-B140-8FA2-CFF5275B239A}" type="presParOf" srcId="{FA46EE62-28F5-6645-9C81-B00C5106E995}" destId="{4276DD68-66D2-374A-88F8-5CB6C6E210D1}" srcOrd="4" destOrd="0" presId="urn:microsoft.com/office/officeart/2005/8/layout/hierarchy2"/>
    <dgm:cxn modelId="{2BA1F4A8-55D3-1846-965E-B8077B67C54A}" type="presParOf" srcId="{4276DD68-66D2-374A-88F8-5CB6C6E210D1}" destId="{D6119418-04FF-BA44-A63D-52C15CC32AEF}" srcOrd="0" destOrd="0" presId="urn:microsoft.com/office/officeart/2005/8/layout/hierarchy2"/>
    <dgm:cxn modelId="{0075471F-080F-0546-8F3F-19D48F6598D6}" type="presParOf" srcId="{FA46EE62-28F5-6645-9C81-B00C5106E995}" destId="{CFB57B81-055A-1348-B384-80C52043F927}" srcOrd="5" destOrd="0" presId="urn:microsoft.com/office/officeart/2005/8/layout/hierarchy2"/>
    <dgm:cxn modelId="{30E98CE7-9894-3F4B-9535-184EF8087B26}" type="presParOf" srcId="{CFB57B81-055A-1348-B384-80C52043F927}" destId="{BDD6F720-9449-3C47-9D3A-AC3BF1686A0C}" srcOrd="0" destOrd="0" presId="urn:microsoft.com/office/officeart/2005/8/layout/hierarchy2"/>
    <dgm:cxn modelId="{82675AED-97CE-814A-988A-D0E1935C3F9F}" type="presParOf" srcId="{CFB57B81-055A-1348-B384-80C52043F927}" destId="{AC8192AF-5BCF-B042-980F-6C7A8C71755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C2D29-D1B5-2F47-8E6F-DBA31801023B}">
      <dsp:nvSpPr>
        <dsp:cNvPr id="0" name=""/>
        <dsp:cNvSpPr/>
      </dsp:nvSpPr>
      <dsp:spPr>
        <a:xfrm>
          <a:off x="3770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Setup Tools</a:t>
          </a:r>
        </a:p>
      </dsp:txBody>
      <dsp:txXfrm>
        <a:off x="442714" y="622572"/>
        <a:ext cx="1316831" cy="877887"/>
      </dsp:txXfrm>
    </dsp:sp>
    <dsp:sp modelId="{13F9A0D8-DAA7-7E4A-A6F7-B42D405EF717}">
      <dsp:nvSpPr>
        <dsp:cNvPr id="0" name=""/>
        <dsp:cNvSpPr/>
      </dsp:nvSpPr>
      <dsp:spPr>
        <a:xfrm>
          <a:off x="1979017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Tasks and responsibilities</a:t>
          </a:r>
        </a:p>
      </dsp:txBody>
      <dsp:txXfrm>
        <a:off x="2417961" y="622572"/>
        <a:ext cx="1316831" cy="877887"/>
      </dsp:txXfrm>
    </dsp:sp>
    <dsp:sp modelId="{6A11CB8A-2113-A34F-B37A-24CE3506EEBF}">
      <dsp:nvSpPr>
        <dsp:cNvPr id="0" name=""/>
        <dsp:cNvSpPr/>
      </dsp:nvSpPr>
      <dsp:spPr>
        <a:xfrm>
          <a:off x="3954264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Work</a:t>
          </a:r>
        </a:p>
      </dsp:txBody>
      <dsp:txXfrm>
        <a:off x="4393208" y="622572"/>
        <a:ext cx="1316831" cy="877887"/>
      </dsp:txXfrm>
    </dsp:sp>
    <dsp:sp modelId="{FFCD0953-51AB-2C46-BDB8-436A347225A2}">
      <dsp:nvSpPr>
        <dsp:cNvPr id="0" name=""/>
        <dsp:cNvSpPr/>
      </dsp:nvSpPr>
      <dsp:spPr>
        <a:xfrm>
          <a:off x="5929510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en-GB" sz="1600" kern="1200" noProof="0" dirty="0"/>
            <a:t>repo</a:t>
          </a:r>
        </a:p>
      </dsp:txBody>
      <dsp:txXfrm>
        <a:off x="6368454" y="622572"/>
        <a:ext cx="1316831" cy="8778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3E555-1257-AD4E-A91B-4E4C4D5B1805}">
      <dsp:nvSpPr>
        <dsp:cNvPr id="0" name=""/>
        <dsp:cNvSpPr/>
      </dsp:nvSpPr>
      <dsp:spPr>
        <a:xfrm>
          <a:off x="2116" y="2174875"/>
          <a:ext cx="2137833" cy="10689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Logistic regression</a:t>
          </a:r>
        </a:p>
      </dsp:txBody>
      <dsp:txXfrm>
        <a:off x="33423" y="2206182"/>
        <a:ext cx="2075219" cy="1006302"/>
      </dsp:txXfrm>
    </dsp:sp>
    <dsp:sp modelId="{1C17EAB0-91D5-5A41-B70B-302039C2CBC9}">
      <dsp:nvSpPr>
        <dsp:cNvPr id="0" name=""/>
        <dsp:cNvSpPr/>
      </dsp:nvSpPr>
      <dsp:spPr>
        <a:xfrm rot="18289469">
          <a:off x="1818797" y="2076952"/>
          <a:ext cx="149743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497437" y="1775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noProof="0" dirty="0"/>
        </a:p>
      </dsp:txBody>
      <dsp:txXfrm>
        <a:off x="2530080" y="2057270"/>
        <a:ext cx="74871" cy="74871"/>
      </dsp:txXfrm>
    </dsp:sp>
    <dsp:sp modelId="{96DAE0B5-488C-CB44-B787-15BB5050DCFB}">
      <dsp:nvSpPr>
        <dsp:cNvPr id="0" name=""/>
        <dsp:cNvSpPr/>
      </dsp:nvSpPr>
      <dsp:spPr>
        <a:xfrm>
          <a:off x="2995083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Oversampling</a:t>
          </a:r>
        </a:p>
      </dsp:txBody>
      <dsp:txXfrm>
        <a:off x="3026390" y="976927"/>
        <a:ext cx="2075219" cy="1006302"/>
      </dsp:txXfrm>
    </dsp:sp>
    <dsp:sp modelId="{F8D08166-53D0-9A4E-88F8-3FF43CFBD8DC}">
      <dsp:nvSpPr>
        <dsp:cNvPr id="0" name=""/>
        <dsp:cNvSpPr/>
      </dsp:nvSpPr>
      <dsp:spPr>
        <a:xfrm>
          <a:off x="2139949" y="2691579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noProof="0" dirty="0"/>
        </a:p>
      </dsp:txBody>
      <dsp:txXfrm>
        <a:off x="2546138" y="2687955"/>
        <a:ext cx="42756" cy="42756"/>
      </dsp:txXfrm>
    </dsp:sp>
    <dsp:sp modelId="{E369F66B-E55D-4547-A9B7-696EA9A4626C}">
      <dsp:nvSpPr>
        <dsp:cNvPr id="0" name=""/>
        <dsp:cNvSpPr/>
      </dsp:nvSpPr>
      <dsp:spPr>
        <a:xfrm>
          <a:off x="2995083" y="2174875"/>
          <a:ext cx="2137833" cy="10689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Hybrid</a:t>
          </a:r>
        </a:p>
      </dsp:txBody>
      <dsp:txXfrm>
        <a:off x="3026390" y="2206182"/>
        <a:ext cx="2075219" cy="1006302"/>
      </dsp:txXfrm>
    </dsp:sp>
    <dsp:sp modelId="{3F0C7386-1635-214D-A9AD-713EC7185F06}">
      <dsp:nvSpPr>
        <dsp:cNvPr id="0" name=""/>
        <dsp:cNvSpPr/>
      </dsp:nvSpPr>
      <dsp:spPr>
        <a:xfrm rot="21586547">
          <a:off x="5132913" y="2689912"/>
          <a:ext cx="85221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2211" y="17753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noProof="0" dirty="0"/>
        </a:p>
      </dsp:txBody>
      <dsp:txXfrm>
        <a:off x="5537713" y="2686360"/>
        <a:ext cx="42610" cy="42610"/>
      </dsp:txXfrm>
    </dsp:sp>
    <dsp:sp modelId="{41218443-60AD-9E4A-8499-EEC04CC9636D}">
      <dsp:nvSpPr>
        <dsp:cNvPr id="0" name=""/>
        <dsp:cNvSpPr/>
      </dsp:nvSpPr>
      <dsp:spPr>
        <a:xfrm>
          <a:off x="5985121" y="2171540"/>
          <a:ext cx="2137833" cy="10689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Random forest</a:t>
          </a:r>
        </a:p>
      </dsp:txBody>
      <dsp:txXfrm>
        <a:off x="6016428" y="2202847"/>
        <a:ext cx="2075219" cy="1006302"/>
      </dsp:txXfrm>
    </dsp:sp>
    <dsp:sp modelId="{4276DD68-66D2-374A-88F8-5CB6C6E210D1}">
      <dsp:nvSpPr>
        <dsp:cNvPr id="0" name=""/>
        <dsp:cNvSpPr/>
      </dsp:nvSpPr>
      <dsp:spPr>
        <a:xfrm rot="3310531">
          <a:off x="1818797" y="3306206"/>
          <a:ext cx="149743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497437" y="1775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noProof="0" dirty="0"/>
        </a:p>
      </dsp:txBody>
      <dsp:txXfrm>
        <a:off x="2530080" y="3286524"/>
        <a:ext cx="74871" cy="74871"/>
      </dsp:txXfrm>
    </dsp:sp>
    <dsp:sp modelId="{BDD6F720-9449-3C47-9D3A-AC3BF1686A0C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 err="1"/>
            <a:t>Undersampling</a:t>
          </a:r>
          <a:endParaRPr lang="en-GB" sz="2000" kern="1200" noProof="0" dirty="0"/>
        </a:p>
      </dsp:txBody>
      <dsp:txXfrm>
        <a:off x="3026390" y="3435436"/>
        <a:ext cx="2075219" cy="100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46843-832F-2144-BB7C-2EC508A6175A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4722D-FAA0-1643-8C78-5455DE725E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9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2747F-C49B-6843-A4F5-AC2965E0F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7E0B75-F5D2-0E42-A77B-3F9291522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AC9F7A-9EA2-694C-886D-6D4D6128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542CC9-04A7-CF4D-8756-9CFEB1B6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CDBF8-0892-BE45-8A44-3DE9213A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23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B1A17-3842-244D-91C1-04B7E184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5CFD0-1696-1E49-A46E-C33D41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A0B692-FCE6-1641-88A1-1AF21507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CA578-F733-EB43-BE32-FA1E5B06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B19D58-37D4-CF41-AF32-CB536194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40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DB591-698E-424C-8E53-6F66D06D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5D7A-E591-6C48-8F7D-8A72E81A3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07612-B9EE-8447-961D-50AB7799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9169E8-556A-7244-9304-D1931DCC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7AA61-54CF-864C-8F09-CC9D25F7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0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2BB6C-CAFD-CE4E-8824-A1A8E834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0144A-FD32-D647-B707-C42AF0FDB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50A6E-576B-6C47-8157-ADDBF5F9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8EBF57-EB44-5943-B638-A822037F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9DAAF0-F38D-1447-B259-6B7BE06B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246B82-1396-F843-A7A4-0632DC00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87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8A6EF-D76C-6443-8F16-A9D03AD7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B5A95-3EEA-3D44-91D5-24144EA0A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FD71C-EEB1-7641-B802-89D57D1E8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3EEAFD-C28A-EA4D-8A0A-99242408E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6AACE0-1F1D-654D-988B-9C42517D3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98CFA59-2701-D544-BAE9-869F52DE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8844B5-E0A6-8B42-A50B-A98BDB50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D22C1D-F8C1-F849-876B-620874C6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945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02BAC-5F71-2B4C-94F1-C3BBA5C6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17CCD6-FA5E-8147-AB71-8F21D43A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92345D-1625-A146-9871-B141D48A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08FB3E-9B75-FF4D-82C0-CB5CA531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273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E920CC-0E5A-7241-8C87-6A88AD4EE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AE107F-B8DB-E447-9ECB-443211BE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93E95-96BF-C644-A9FF-9B4882E1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38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9B7EF-4258-ED46-8CCB-0AA4D4F4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8823AB-8752-344D-A40F-CAC4E807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E0A1AC-279C-9D48-A139-790819EAB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9E7228-C7BF-3946-87ED-5687FBFE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2D6842-903A-C246-B20F-7E6C9654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0D89C1-E106-2944-B02A-EE28D9EB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0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441330" y="614407"/>
            <a:ext cx="11309338" cy="1189298"/>
          </a:xfrm>
          <a:prstGeom prst="rect">
            <a:avLst/>
          </a:prstGeom>
          <a:solidFill>
            <a:srgbClr val="806A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latin typeface="Star Jedi" pitchFamily="8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D660C-02E5-6740-97B0-D208AD80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32A3A6-2B61-5041-AC97-08596D757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380708-F1AE-AF49-9E45-46AA39BE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ED0BAE-3645-474A-9199-B8DEDDED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D8CF6B-B22A-B140-8BF3-A6E82E97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B21817-EAC6-F645-8107-BF9B6CBB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4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B791B-AA0A-7541-9414-F519F762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FB7EB1-83DE-6A4C-88C1-29AE1A1EF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A96A4-7CF8-AE41-9DB9-063BF4DD3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146B33-ADBC-D040-A438-33F9F02C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BA07D3-3620-BE46-BDD6-F5F033C4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06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48ADE52-861E-904D-B397-B626775A9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30E253-2500-0047-A4F1-178CD2907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4452E0-53E7-6F45-AA7C-60ADFFE33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229E80-1266-4F4A-82F3-E8EFF882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468A1-D018-C548-9A7E-85CA85BA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2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8F4D95-81FB-CB4F-BDD1-92E7E24A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4AAA46-0028-AE4C-BD7D-AE66F313C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CD0818-42B8-7F4B-8EBA-7848E824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EBDC0-7099-7A46-8AB6-CDE4D0551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22B708-DBE2-9B4A-924B-C8CD57916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3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tiff"/><Relationship Id="rId7" Type="http://schemas.openxmlformats.org/officeDocument/2006/relationships/diagramData" Target="../diagrams/data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microsoft.com/office/2007/relationships/diagramDrawing" Target="../diagrams/drawing1.xml"/><Relationship Id="rId5" Type="http://schemas.openxmlformats.org/officeDocument/2006/relationships/image" Target="../media/image5.tiff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tiff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7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sv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5175115"/>
          </a:xfrm>
          <a:prstGeom prst="rect">
            <a:avLst/>
          </a:prstGeom>
          <a:solidFill>
            <a:srgbClr val="846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001DBD-2EDB-7447-B740-AB580578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4766" y="1100665"/>
            <a:ext cx="3514634" cy="42787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Better Understanding Our Customers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–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accepts Credit Card Offers ?</a:t>
            </a:r>
          </a:p>
        </p:txBody>
      </p:sp>
      <p:pic>
        <p:nvPicPr>
          <p:cNvPr id="8" name="Grafik 7" descr="Ein Bild, das Person, Mais enthält.&#10;&#10;Automatisch generierte Beschreibung">
            <a:extLst>
              <a:ext uri="{FF2B5EF4-FFF2-40B4-BE49-F238E27FC236}">
                <a16:creationId xmlns:a16="http://schemas.microsoft.com/office/drawing/2014/main" id="{10BB4AAE-3C90-754A-81E5-1D427B67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18"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707627"/>
            <a:ext cx="3618828" cy="6492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0463D-E66A-C644-A5FA-EE071B7F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0765" y="5707068"/>
            <a:ext cx="3132638" cy="649222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rgbClr val="A36151"/>
                </a:solidFill>
              </a:rPr>
              <a:t>Lily Potter</a:t>
            </a:r>
          </a:p>
          <a:p>
            <a:r>
              <a:rPr lang="en-US" sz="1400" dirty="0">
                <a:solidFill>
                  <a:srgbClr val="A36151"/>
                </a:solidFill>
              </a:rPr>
              <a:t> Andrea,  Tony,  Jerrit</a:t>
            </a:r>
          </a:p>
        </p:txBody>
      </p:sp>
    </p:spTree>
    <p:extLst>
      <p:ext uri="{BB962C8B-B14F-4D97-AF65-F5344CB8AC3E}">
        <p14:creationId xmlns:p14="http://schemas.microsoft.com/office/powerpoint/2010/main" val="22424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ill Sans MT" panose="020B0502020104020203" pitchFamily="34" charset="77"/>
              </a:rPr>
              <a:t>Intro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9CF70D-5199-7C43-B4D0-E049ADD41C6D}"/>
              </a:ext>
            </a:extLst>
          </p:cNvPr>
          <p:cNvSpPr/>
          <p:nvPr/>
        </p:nvSpPr>
        <p:spPr>
          <a:xfrm>
            <a:off x="4214949" y="296091"/>
            <a:ext cx="7776754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E731FB-632A-3445-A96B-830C18A7048D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51489B-D8A3-0D4C-9B53-981C5648AFDE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F17016-1C8D-0144-B435-909C9013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71" y="5233380"/>
            <a:ext cx="834906" cy="8623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E0E363F-156A-0340-AF5B-5FE04AD6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669" y="4972161"/>
            <a:ext cx="1248277" cy="13848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7D51EF-5A5E-E149-9D29-F0D1986DB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570" y="5157665"/>
            <a:ext cx="913634" cy="10138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9744F0-18EF-5C4A-9D4A-4B0E8BB03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797" y="5233380"/>
            <a:ext cx="879279" cy="8623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548AD42-E337-474C-AD46-19E307E39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539" y="5233380"/>
            <a:ext cx="1974124" cy="625760"/>
          </a:xfrm>
          <a:prstGeom prst="rect">
            <a:avLst/>
          </a:prstGeom>
        </p:spPr>
      </p:pic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019DBA0-8604-D443-B384-0521B11BF635}"/>
              </a:ext>
            </a:extLst>
          </p:cNvPr>
          <p:cNvCxnSpPr>
            <a:cxnSpLocks/>
          </p:cNvCxnSpPr>
          <p:nvPr/>
        </p:nvCxnSpPr>
        <p:spPr>
          <a:xfrm>
            <a:off x="858065" y="4829639"/>
            <a:ext cx="10674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783000DE-8B18-7540-8281-D738C92B4A12}"/>
              </a:ext>
            </a:extLst>
          </p:cNvPr>
          <p:cNvSpPr txBox="1"/>
          <p:nvPr/>
        </p:nvSpPr>
        <p:spPr>
          <a:xfrm>
            <a:off x="858065" y="439307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Tools we used</a:t>
            </a:r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71CF45EC-D7D6-2C47-8056-9064FC6C9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1868305"/>
              </p:ext>
            </p:extLst>
          </p:nvPr>
        </p:nvGraphicFramePr>
        <p:xfrm>
          <a:off x="2032000" y="2403968"/>
          <a:ext cx="8128000" cy="2123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56C7C98-79CF-F74A-AFD5-865CFE79DD52}"/>
              </a:ext>
            </a:extLst>
          </p:cNvPr>
          <p:cNvCxnSpPr>
            <a:cxnSpLocks/>
          </p:cNvCxnSpPr>
          <p:nvPr/>
        </p:nvCxnSpPr>
        <p:spPr>
          <a:xfrm>
            <a:off x="858065" y="2552347"/>
            <a:ext cx="10674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8FF1B22-501C-9B48-AFB5-3DDF24B124E5}"/>
              </a:ext>
            </a:extLst>
          </p:cNvPr>
          <p:cNvSpPr txBox="1"/>
          <p:nvPr/>
        </p:nvSpPr>
        <p:spPr>
          <a:xfrm>
            <a:off x="858065" y="212425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Project steps</a:t>
            </a:r>
          </a:p>
        </p:txBody>
      </p:sp>
    </p:spTree>
    <p:extLst>
      <p:ext uri="{BB962C8B-B14F-4D97-AF65-F5344CB8AC3E}">
        <p14:creationId xmlns:p14="http://schemas.microsoft.com/office/powerpoint/2010/main" val="214238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ill Sans MT" panose="020B0502020104020203" pitchFamily="34" charset="77"/>
              </a:rPr>
              <a:t>Business Question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9CF70D-5199-7C43-B4D0-E049ADD41C6D}"/>
              </a:ext>
            </a:extLst>
          </p:cNvPr>
          <p:cNvSpPr/>
          <p:nvPr/>
        </p:nvSpPr>
        <p:spPr>
          <a:xfrm>
            <a:off x="4214949" y="296091"/>
            <a:ext cx="7776754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E731FB-632A-3445-A96B-830C18A7048D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51489B-D8A3-0D4C-9B53-981C5648AFDE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ichtungspfeil 2">
            <a:extLst>
              <a:ext uri="{FF2B5EF4-FFF2-40B4-BE49-F238E27FC236}">
                <a16:creationId xmlns:a16="http://schemas.microsoft.com/office/drawing/2014/main" id="{6493DA25-FA2B-1B45-8E56-5EF468E23E02}"/>
              </a:ext>
            </a:extLst>
          </p:cNvPr>
          <p:cNvSpPr/>
          <p:nvPr/>
        </p:nvSpPr>
        <p:spPr>
          <a:xfrm>
            <a:off x="256882" y="2847225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</a:t>
            </a:r>
          </a:p>
        </p:txBody>
      </p:sp>
      <p:sp>
        <p:nvSpPr>
          <p:cNvPr id="23" name="Richtungspfeil 22">
            <a:extLst>
              <a:ext uri="{FF2B5EF4-FFF2-40B4-BE49-F238E27FC236}">
                <a16:creationId xmlns:a16="http://schemas.microsoft.com/office/drawing/2014/main" id="{8DCE0E56-556D-5D4C-8DFA-FC6E9DE2815A}"/>
              </a:ext>
            </a:extLst>
          </p:cNvPr>
          <p:cNvSpPr/>
          <p:nvPr/>
        </p:nvSpPr>
        <p:spPr>
          <a:xfrm>
            <a:off x="243777" y="4162731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Why</a:t>
            </a:r>
          </a:p>
        </p:txBody>
      </p:sp>
      <p:sp>
        <p:nvSpPr>
          <p:cNvPr id="26" name="Richtungspfeil 25">
            <a:extLst>
              <a:ext uri="{FF2B5EF4-FFF2-40B4-BE49-F238E27FC236}">
                <a16:creationId xmlns:a16="http://schemas.microsoft.com/office/drawing/2014/main" id="{56FC61BB-A630-D04F-84CB-7E7339CF6400}"/>
              </a:ext>
            </a:extLst>
          </p:cNvPr>
          <p:cNvSpPr/>
          <p:nvPr/>
        </p:nvSpPr>
        <p:spPr>
          <a:xfrm>
            <a:off x="261255" y="5588719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4DC06BD-124B-3042-A35A-21DEC0B14099}"/>
              </a:ext>
            </a:extLst>
          </p:cNvPr>
          <p:cNvGrpSpPr/>
          <p:nvPr/>
        </p:nvGrpSpPr>
        <p:grpSpPr>
          <a:xfrm>
            <a:off x="6427137" y="1786674"/>
            <a:ext cx="5251271" cy="4413297"/>
            <a:chOff x="1502127" y="1873182"/>
            <a:chExt cx="5251271" cy="4413297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05AE548-B53A-F24B-BCEB-CA2F037F5C20}"/>
                </a:ext>
              </a:extLst>
            </p:cNvPr>
            <p:cNvSpPr txBox="1"/>
            <p:nvPr/>
          </p:nvSpPr>
          <p:spPr>
            <a:xfrm>
              <a:off x="1502127" y="3005699"/>
              <a:ext cx="5181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1600" dirty="0"/>
                <a:t>Who will accept a credit card offer?</a:t>
              </a:r>
            </a:p>
          </p:txBody>
        </p:sp>
        <p:sp>
          <p:nvSpPr>
            <p:cNvPr id="10" name="Pfeil nach rechts 9">
              <a:extLst>
                <a:ext uri="{FF2B5EF4-FFF2-40B4-BE49-F238E27FC236}">
                  <a16:creationId xmlns:a16="http://schemas.microsoft.com/office/drawing/2014/main" id="{BC5DA452-94B9-144A-894B-48678CAE5D37}"/>
                </a:ext>
              </a:extLst>
            </p:cNvPr>
            <p:cNvSpPr/>
            <p:nvPr/>
          </p:nvSpPr>
          <p:spPr>
            <a:xfrm rot="5400000">
              <a:off x="3864191" y="3595509"/>
              <a:ext cx="596814" cy="463625"/>
            </a:xfrm>
            <a:prstGeom prst="rightArrow">
              <a:avLst>
                <a:gd name="adj1" fmla="val 25439"/>
                <a:gd name="adj2" fmla="val 37909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FDE1BF5-6167-4648-B49D-A16CF1E871DA}"/>
                </a:ext>
              </a:extLst>
            </p:cNvPr>
            <p:cNvSpPr txBox="1"/>
            <p:nvPr/>
          </p:nvSpPr>
          <p:spPr>
            <a:xfrm>
              <a:off x="1803717" y="4222344"/>
              <a:ext cx="4717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1600" dirty="0"/>
                <a:t>Targeting marketing efforts on customers who are likely to accept our offers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170CBFB-71EE-0340-948F-716FDE6A1BDC}"/>
                </a:ext>
              </a:extLst>
            </p:cNvPr>
            <p:cNvSpPr txBox="1"/>
            <p:nvPr/>
          </p:nvSpPr>
          <p:spPr>
            <a:xfrm>
              <a:off x="1571799" y="5701704"/>
              <a:ext cx="5181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1600" dirty="0"/>
                <a:t>Development of a machine learning model to predict customer behaviour</a:t>
              </a:r>
            </a:p>
          </p:txBody>
        </p:sp>
        <p:sp>
          <p:nvSpPr>
            <p:cNvPr id="22" name="Pfeil nach rechts 21">
              <a:extLst>
                <a:ext uri="{FF2B5EF4-FFF2-40B4-BE49-F238E27FC236}">
                  <a16:creationId xmlns:a16="http://schemas.microsoft.com/office/drawing/2014/main" id="{6AA8F54E-7520-4D42-8A9D-9FF2B9E322F8}"/>
                </a:ext>
              </a:extLst>
            </p:cNvPr>
            <p:cNvSpPr/>
            <p:nvPr/>
          </p:nvSpPr>
          <p:spPr>
            <a:xfrm rot="5400000">
              <a:off x="3864191" y="5024833"/>
              <a:ext cx="596814" cy="463625"/>
            </a:xfrm>
            <a:prstGeom prst="rightArrow">
              <a:avLst>
                <a:gd name="adj1" fmla="val 25439"/>
                <a:gd name="adj2" fmla="val 37909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DD28BDDD-2CD9-E244-8198-915F952488AB}"/>
                </a:ext>
              </a:extLst>
            </p:cNvPr>
            <p:cNvCxnSpPr>
              <a:cxnSpLocks/>
            </p:cNvCxnSpPr>
            <p:nvPr/>
          </p:nvCxnSpPr>
          <p:spPr>
            <a:xfrm>
              <a:off x="1975095" y="2800539"/>
              <a:ext cx="43750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31A9AFD0-A821-004C-AC60-B34CEEA5B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5398" y="187318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DD0E95F-A940-3B47-89A6-1C7EF33D06B7}"/>
              </a:ext>
            </a:extLst>
          </p:cNvPr>
          <p:cNvGrpSpPr/>
          <p:nvPr/>
        </p:nvGrpSpPr>
        <p:grpSpPr>
          <a:xfrm>
            <a:off x="1517422" y="1812127"/>
            <a:ext cx="5181599" cy="4262742"/>
            <a:chOff x="6322531" y="1876897"/>
            <a:chExt cx="5181599" cy="4262742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2906C55-256A-7243-B242-50A694780C3B}"/>
                </a:ext>
              </a:extLst>
            </p:cNvPr>
            <p:cNvSpPr txBox="1"/>
            <p:nvPr/>
          </p:nvSpPr>
          <p:spPr>
            <a:xfrm>
              <a:off x="6582542" y="2872426"/>
              <a:ext cx="4661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1600" dirty="0"/>
                <a:t>What are the variables and characteristics that influence customer decision?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FE52627-DC46-F843-9A83-EFDE20AD77BC}"/>
                </a:ext>
              </a:extLst>
            </p:cNvPr>
            <p:cNvSpPr txBox="1"/>
            <p:nvPr/>
          </p:nvSpPr>
          <p:spPr>
            <a:xfrm>
              <a:off x="6508623" y="4244780"/>
              <a:ext cx="48094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1600" dirty="0"/>
                <a:t>Making Sales aware of how a profitable lead is characterized </a:t>
              </a:r>
              <a:br>
                <a:rPr lang="en-GB" sz="1600" dirty="0"/>
              </a:br>
              <a:endParaRPr lang="en-GB" sz="16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8E9BB7F-F505-C74B-AA24-10FF531F0338}"/>
                </a:ext>
              </a:extLst>
            </p:cNvPr>
            <p:cNvSpPr txBox="1"/>
            <p:nvPr/>
          </p:nvSpPr>
          <p:spPr>
            <a:xfrm>
              <a:off x="6322531" y="5801085"/>
              <a:ext cx="5181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1600" dirty="0"/>
                <a:t>Heatmap of characteristics, qualitative analysis</a:t>
              </a:r>
            </a:p>
          </p:txBody>
        </p:sp>
        <p:sp>
          <p:nvSpPr>
            <p:cNvPr id="24" name="Pfeil nach rechts 23">
              <a:extLst>
                <a:ext uri="{FF2B5EF4-FFF2-40B4-BE49-F238E27FC236}">
                  <a16:creationId xmlns:a16="http://schemas.microsoft.com/office/drawing/2014/main" id="{434B777A-6E98-4542-B1D2-7E90ED191339}"/>
                </a:ext>
              </a:extLst>
            </p:cNvPr>
            <p:cNvSpPr/>
            <p:nvPr/>
          </p:nvSpPr>
          <p:spPr>
            <a:xfrm rot="5400000">
              <a:off x="8614923" y="3583204"/>
              <a:ext cx="596814" cy="463625"/>
            </a:xfrm>
            <a:prstGeom prst="rightArrow">
              <a:avLst>
                <a:gd name="adj1" fmla="val 25439"/>
                <a:gd name="adj2" fmla="val 37909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Pfeil nach rechts 24">
              <a:extLst>
                <a:ext uri="{FF2B5EF4-FFF2-40B4-BE49-F238E27FC236}">
                  <a16:creationId xmlns:a16="http://schemas.microsoft.com/office/drawing/2014/main" id="{2829A95B-A5A4-E14B-8C85-AF62AC3E381F}"/>
                </a:ext>
              </a:extLst>
            </p:cNvPr>
            <p:cNvSpPr/>
            <p:nvPr/>
          </p:nvSpPr>
          <p:spPr>
            <a:xfrm rot="5400000">
              <a:off x="8614923" y="5053553"/>
              <a:ext cx="596814" cy="463625"/>
            </a:xfrm>
            <a:prstGeom prst="rightArrow">
              <a:avLst>
                <a:gd name="adj1" fmla="val 25439"/>
                <a:gd name="adj2" fmla="val 37909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52BFC6FF-76BC-DE4D-B657-81255094E910}"/>
                </a:ext>
              </a:extLst>
            </p:cNvPr>
            <p:cNvCxnSpPr>
              <a:cxnSpLocks/>
            </p:cNvCxnSpPr>
            <p:nvPr/>
          </p:nvCxnSpPr>
          <p:spPr>
            <a:xfrm>
              <a:off x="6725827" y="2783121"/>
              <a:ext cx="43750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0887B2B-26B3-A34E-9446-FF590E7CDF2B}"/>
                </a:ext>
              </a:extLst>
            </p:cNvPr>
            <p:cNvGrpSpPr/>
            <p:nvPr/>
          </p:nvGrpSpPr>
          <p:grpSpPr>
            <a:xfrm>
              <a:off x="8038449" y="1876897"/>
              <a:ext cx="1749763" cy="924566"/>
              <a:chOff x="7843461" y="1824643"/>
              <a:chExt cx="1749763" cy="924566"/>
            </a:xfrm>
          </p:grpSpPr>
          <p:pic>
            <p:nvPicPr>
              <p:cNvPr id="18" name="Grafik 17" descr="Magnet mit einfarbiger Füllung">
                <a:extLst>
                  <a:ext uri="{FF2B5EF4-FFF2-40B4-BE49-F238E27FC236}">
                    <a16:creationId xmlns:a16="http://schemas.microsoft.com/office/drawing/2014/main" id="{69E60148-7312-2A4D-BA70-B5F3B5ECA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10364">
                <a:off x="7843461" y="182464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Grafik 29" descr="Gruppe von Frauen Silhouette">
                <a:extLst>
                  <a:ext uri="{FF2B5EF4-FFF2-40B4-BE49-F238E27FC236}">
                    <a16:creationId xmlns:a16="http://schemas.microsoft.com/office/drawing/2014/main" id="{87C3EEDB-E876-D645-B3A8-4D42B7039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678824" y="1834809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9812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Process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BA539F-FBBD-7F4F-BBB5-AA709AA0E2D0}"/>
              </a:ext>
            </a:extLst>
          </p:cNvPr>
          <p:cNvSpPr/>
          <p:nvPr/>
        </p:nvSpPr>
        <p:spPr>
          <a:xfrm>
            <a:off x="230777" y="125709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E278532-68A6-DE45-8CE1-EDB9B233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74" y="3838307"/>
            <a:ext cx="3657600" cy="822960"/>
          </a:xfrm>
          <a:prstGeom prst="rect">
            <a:avLst/>
          </a:prstGeom>
        </p:spPr>
      </p:pic>
      <p:pic>
        <p:nvPicPr>
          <p:cNvPr id="19" name="Grafik 18" descr="Datenbank Silhouette">
            <a:extLst>
              <a:ext uri="{FF2B5EF4-FFF2-40B4-BE49-F238E27FC236}">
                <a16:creationId xmlns:a16="http://schemas.microsoft.com/office/drawing/2014/main" id="{19EF439F-23A8-7944-A184-FD44947C2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26" y="3578843"/>
            <a:ext cx="1321369" cy="1321369"/>
          </a:xfrm>
          <a:prstGeom prst="rect">
            <a:avLst/>
          </a:prstGeom>
        </p:spPr>
      </p:pic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95045150-6BDC-344B-AFB3-2917A3EBE2F5}"/>
              </a:ext>
            </a:extLst>
          </p:cNvPr>
          <p:cNvSpPr/>
          <p:nvPr/>
        </p:nvSpPr>
        <p:spPr>
          <a:xfrm>
            <a:off x="2604352" y="4034875"/>
            <a:ext cx="1071320" cy="40930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8A67F6-F8E1-0449-AA1C-75E2D8FFCD0D}"/>
              </a:ext>
            </a:extLst>
          </p:cNvPr>
          <p:cNvSpPr txBox="1"/>
          <p:nvPr/>
        </p:nvSpPr>
        <p:spPr>
          <a:xfrm>
            <a:off x="2208278" y="5943320"/>
            <a:ext cx="1945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Extraction with SQL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E05CF2B3-072A-F545-8E44-853C1F50169E}"/>
              </a:ext>
            </a:extLst>
          </p:cNvPr>
          <p:cNvSpPr/>
          <p:nvPr/>
        </p:nvSpPr>
        <p:spPr>
          <a:xfrm>
            <a:off x="6257193" y="4034875"/>
            <a:ext cx="1071320" cy="40930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984979C-B646-C546-9874-1CFCB0F71DF3}"/>
              </a:ext>
            </a:extLst>
          </p:cNvPr>
          <p:cNvCxnSpPr>
            <a:cxnSpLocks/>
          </p:cNvCxnSpPr>
          <p:nvPr/>
        </p:nvCxnSpPr>
        <p:spPr>
          <a:xfrm>
            <a:off x="3048000" y="4537166"/>
            <a:ext cx="0" cy="142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F5BF8558-8646-9C42-8237-816C03F05EF2}"/>
              </a:ext>
            </a:extLst>
          </p:cNvPr>
          <p:cNvCxnSpPr>
            <a:cxnSpLocks/>
          </p:cNvCxnSpPr>
          <p:nvPr/>
        </p:nvCxnSpPr>
        <p:spPr>
          <a:xfrm>
            <a:off x="2208278" y="5963516"/>
            <a:ext cx="1797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51429C1-6342-2D40-9E63-0308CE2CAAE8}"/>
              </a:ext>
            </a:extLst>
          </p:cNvPr>
          <p:cNvCxnSpPr>
            <a:cxnSpLocks/>
          </p:cNvCxnSpPr>
          <p:nvPr/>
        </p:nvCxnSpPr>
        <p:spPr>
          <a:xfrm flipV="1">
            <a:off x="1585612" y="2746770"/>
            <a:ext cx="1" cy="83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9BBE79C-EBE0-AB4A-866E-9CCFEAB018FE}"/>
              </a:ext>
            </a:extLst>
          </p:cNvPr>
          <p:cNvCxnSpPr>
            <a:cxnSpLocks/>
          </p:cNvCxnSpPr>
          <p:nvPr/>
        </p:nvCxnSpPr>
        <p:spPr>
          <a:xfrm>
            <a:off x="628375" y="2746770"/>
            <a:ext cx="1975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81D375C8-22BD-254E-97EB-18C52929A3DC}"/>
              </a:ext>
            </a:extLst>
          </p:cNvPr>
          <p:cNvSpPr txBox="1"/>
          <p:nvPr/>
        </p:nvSpPr>
        <p:spPr>
          <a:xfrm>
            <a:off x="571612" y="2203450"/>
            <a:ext cx="226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Our Database and Results from Marketing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738171D-EAAF-ED43-9279-BB02944A3A56}"/>
              </a:ext>
            </a:extLst>
          </p:cNvPr>
          <p:cNvGrpSpPr/>
          <p:nvPr/>
        </p:nvGrpSpPr>
        <p:grpSpPr>
          <a:xfrm rot="249081">
            <a:off x="4364540" y="1995963"/>
            <a:ext cx="1440000" cy="1440000"/>
            <a:chOff x="5773409" y="2278019"/>
            <a:chExt cx="1440000" cy="1440000"/>
          </a:xfrm>
        </p:grpSpPr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34AED65F-DACF-EE4C-B853-08850794C404}"/>
                </a:ext>
              </a:extLst>
            </p:cNvPr>
            <p:cNvSpPr/>
            <p:nvPr/>
          </p:nvSpPr>
          <p:spPr>
            <a:xfrm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Bogen 43">
              <a:extLst>
                <a:ext uri="{FF2B5EF4-FFF2-40B4-BE49-F238E27FC236}">
                  <a16:creationId xmlns:a16="http://schemas.microsoft.com/office/drawing/2014/main" id="{795DB9B4-7F9E-9D47-A13E-7E47B713B3D7}"/>
                </a:ext>
              </a:extLst>
            </p:cNvPr>
            <p:cNvSpPr/>
            <p:nvPr/>
          </p:nvSpPr>
          <p:spPr>
            <a:xfrm rot="54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DAE58BAB-AD91-D64A-9A5B-B0B9B483B6D6}"/>
                </a:ext>
              </a:extLst>
            </p:cNvPr>
            <p:cNvSpPr/>
            <p:nvPr/>
          </p:nvSpPr>
          <p:spPr>
            <a:xfrm rot="108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98BE45D2-834A-E040-8886-83A25605E6AD}"/>
                </a:ext>
              </a:extLst>
            </p:cNvPr>
            <p:cNvSpPr/>
            <p:nvPr/>
          </p:nvSpPr>
          <p:spPr>
            <a:xfrm rot="162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4EEF6B30-7720-8241-936B-1E70B593C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248" y="3392291"/>
            <a:ext cx="1636585" cy="1895711"/>
          </a:xfrm>
          <a:prstGeom prst="rect">
            <a:avLst/>
          </a:prstGeom>
        </p:spPr>
      </p:pic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FF4CCC39-59FB-9F4F-AF4E-004DC9834CBF}"/>
              </a:ext>
            </a:extLst>
          </p:cNvPr>
          <p:cNvCxnSpPr>
            <a:cxnSpLocks/>
          </p:cNvCxnSpPr>
          <p:nvPr/>
        </p:nvCxnSpPr>
        <p:spPr>
          <a:xfrm flipV="1">
            <a:off x="9706355" y="3038763"/>
            <a:ext cx="1" cy="83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665192C-5725-6A4E-849E-1AFD1F5380A2}"/>
              </a:ext>
            </a:extLst>
          </p:cNvPr>
          <p:cNvCxnSpPr>
            <a:cxnSpLocks/>
          </p:cNvCxnSpPr>
          <p:nvPr/>
        </p:nvCxnSpPr>
        <p:spPr>
          <a:xfrm>
            <a:off x="8749118" y="3038763"/>
            <a:ext cx="24065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DF023C9-A73B-3A44-9EF3-C30B461E0CD1}"/>
              </a:ext>
            </a:extLst>
          </p:cNvPr>
          <p:cNvSpPr txBox="1"/>
          <p:nvPr/>
        </p:nvSpPr>
        <p:spPr>
          <a:xfrm>
            <a:off x="8740794" y="2490008"/>
            <a:ext cx="2690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Preparing graphs and results for management  </a:t>
            </a:r>
          </a:p>
        </p:txBody>
      </p: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31312A1A-BEC2-1341-94AD-08621E0EA65C}"/>
              </a:ext>
            </a:extLst>
          </p:cNvPr>
          <p:cNvCxnSpPr>
            <a:cxnSpLocks/>
          </p:cNvCxnSpPr>
          <p:nvPr/>
        </p:nvCxnSpPr>
        <p:spPr>
          <a:xfrm>
            <a:off x="6799677" y="4537166"/>
            <a:ext cx="0" cy="98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DC57551D-BB3A-F346-8102-017489A56E12}"/>
              </a:ext>
            </a:extLst>
          </p:cNvPr>
          <p:cNvCxnSpPr>
            <a:cxnSpLocks/>
          </p:cNvCxnSpPr>
          <p:nvPr/>
        </p:nvCxnSpPr>
        <p:spPr>
          <a:xfrm>
            <a:off x="6048757" y="5519458"/>
            <a:ext cx="3272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C05AF68-061F-9F4B-A338-C7F60CB25DC1}"/>
              </a:ext>
            </a:extLst>
          </p:cNvPr>
          <p:cNvSpPr txBox="1"/>
          <p:nvPr/>
        </p:nvSpPr>
        <p:spPr>
          <a:xfrm>
            <a:off x="6048757" y="5519458"/>
            <a:ext cx="3409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Extract to .csv and import to tableau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D7C306A1-4181-6F48-911E-3C36C9FC24B3}"/>
              </a:ext>
            </a:extLst>
          </p:cNvPr>
          <p:cNvSpPr txBox="1"/>
          <p:nvPr/>
        </p:nvSpPr>
        <p:spPr>
          <a:xfrm>
            <a:off x="4594891" y="2354514"/>
            <a:ext cx="25197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Cleaning, Wrangling, EDA,</a:t>
            </a:r>
          </a:p>
          <a:p>
            <a:r>
              <a:rPr lang="en-GB" sz="1600" dirty="0"/>
              <a:t>Pre-processing, Predictions </a:t>
            </a:r>
          </a:p>
        </p:txBody>
      </p:sp>
    </p:spTree>
    <p:extLst>
      <p:ext uri="{BB962C8B-B14F-4D97-AF65-F5344CB8AC3E}">
        <p14:creationId xmlns:p14="http://schemas.microsoft.com/office/powerpoint/2010/main" val="410368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ill Sans MT" panose="020B0502020104020203" pitchFamily="34" charset="77"/>
              </a:rPr>
              <a:t>Iterations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D7C306A1-4181-6F48-911E-3C36C9FC24B3}"/>
              </a:ext>
            </a:extLst>
          </p:cNvPr>
          <p:cNvSpPr txBox="1"/>
          <p:nvPr/>
        </p:nvSpPr>
        <p:spPr>
          <a:xfrm>
            <a:off x="7132318" y="2365679"/>
            <a:ext cx="427590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600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B429AA9-60C3-E64C-8A7A-B0F769E28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910269"/>
              </p:ext>
            </p:extLst>
          </p:nvPr>
        </p:nvGraphicFramePr>
        <p:xfrm>
          <a:off x="783773" y="13658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8937655-F5FA-7F44-BE5D-33B97BD3F27A}"/>
              </a:ext>
            </a:extLst>
          </p:cNvPr>
          <p:cNvSpPr txBox="1"/>
          <p:nvPr/>
        </p:nvSpPr>
        <p:spPr>
          <a:xfrm>
            <a:off x="1381760" y="4288188"/>
            <a:ext cx="902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acu</a:t>
            </a:r>
            <a:r>
              <a:rPr lang="de-DE" sz="1400" dirty="0"/>
              <a:t>: 94 %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09E73BB-D034-9B43-94C8-23FA2F91EB82}"/>
              </a:ext>
            </a:extLst>
          </p:cNvPr>
          <p:cNvSpPr txBox="1"/>
          <p:nvPr/>
        </p:nvSpPr>
        <p:spPr>
          <a:xfrm>
            <a:off x="4371681" y="4262062"/>
            <a:ext cx="95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acu</a:t>
            </a:r>
            <a:r>
              <a:rPr lang="de-DE" sz="1400" dirty="0"/>
              <a:t>:  73 %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5FE8B1E-83FA-C646-89BB-2E4DC2C75998}"/>
              </a:ext>
            </a:extLst>
          </p:cNvPr>
          <p:cNvSpPr txBox="1"/>
          <p:nvPr/>
        </p:nvSpPr>
        <p:spPr>
          <a:xfrm>
            <a:off x="4371681" y="5492124"/>
            <a:ext cx="902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acu</a:t>
            </a:r>
            <a:r>
              <a:rPr lang="de-DE" sz="1400" dirty="0"/>
              <a:t>: 69 %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E0E00D5-7976-054D-83C3-4400D38B7A25}"/>
              </a:ext>
            </a:extLst>
          </p:cNvPr>
          <p:cNvSpPr txBox="1"/>
          <p:nvPr/>
        </p:nvSpPr>
        <p:spPr>
          <a:xfrm>
            <a:off x="7435501" y="4243267"/>
            <a:ext cx="902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acu</a:t>
            </a:r>
            <a:r>
              <a:rPr lang="de-DE" sz="1400" dirty="0"/>
              <a:t>: 94 %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BF1E44-8F76-544B-8754-123928C77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8835" y="2976189"/>
            <a:ext cx="2670131" cy="225535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21537FE-17C3-A647-88D9-AA93EBAE42E2}"/>
              </a:ext>
            </a:extLst>
          </p:cNvPr>
          <p:cNvSpPr/>
          <p:nvPr/>
        </p:nvSpPr>
        <p:spPr>
          <a:xfrm>
            <a:off x="3291840" y="1987913"/>
            <a:ext cx="3065417" cy="416793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B282575-8E8A-254B-9E8F-3EF9DCE3CE2B}"/>
              </a:ext>
            </a:extLst>
          </p:cNvPr>
          <p:cNvSpPr/>
          <p:nvPr/>
        </p:nvSpPr>
        <p:spPr>
          <a:xfrm>
            <a:off x="6403707" y="1987912"/>
            <a:ext cx="2775128" cy="416793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B10BD4-D77D-1548-9DDC-24A07F741287}"/>
              </a:ext>
            </a:extLst>
          </p:cNvPr>
          <p:cNvSpPr txBox="1"/>
          <p:nvPr/>
        </p:nvSpPr>
        <p:spPr>
          <a:xfrm>
            <a:off x="7501864" y="624313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Model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7C042EA-0F3A-FE4C-B895-169D3604680B}"/>
              </a:ext>
            </a:extLst>
          </p:cNvPr>
          <p:cNvSpPr txBox="1"/>
          <p:nvPr/>
        </p:nvSpPr>
        <p:spPr>
          <a:xfrm>
            <a:off x="4371681" y="624313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Sampling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3F007B0-E7C8-1642-838C-968C4D5EA62F}"/>
              </a:ext>
            </a:extLst>
          </p:cNvPr>
          <p:cNvSpPr txBox="1"/>
          <p:nvPr/>
        </p:nvSpPr>
        <p:spPr>
          <a:xfrm>
            <a:off x="4346834" y="2971099"/>
            <a:ext cx="95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acu</a:t>
            </a:r>
            <a:r>
              <a:rPr lang="de-DE" sz="1400" dirty="0"/>
              <a:t>:  71 % </a:t>
            </a:r>
          </a:p>
        </p:txBody>
      </p:sp>
    </p:spTree>
    <p:extLst>
      <p:ext uri="{BB962C8B-B14F-4D97-AF65-F5344CB8AC3E}">
        <p14:creationId xmlns:p14="http://schemas.microsoft.com/office/powerpoint/2010/main" val="111318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ill Sans MT" panose="020B0502020104020203" pitchFamily="34" charset="77"/>
              </a:rPr>
              <a:t>Results &amp; Next steps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2FB74B-248D-0347-AFD2-16E0F7B0DAB5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C8EFD51-38BF-A24B-9C49-919D7BDE6996}"/>
              </a:ext>
            </a:extLst>
          </p:cNvPr>
          <p:cNvGrpSpPr/>
          <p:nvPr/>
        </p:nvGrpSpPr>
        <p:grpSpPr>
          <a:xfrm>
            <a:off x="773205" y="1870333"/>
            <a:ext cx="4939619" cy="4467423"/>
            <a:chOff x="6869207" y="1791652"/>
            <a:chExt cx="4939619" cy="4467423"/>
          </a:xfrm>
        </p:grpSpPr>
        <p:pic>
          <p:nvPicPr>
            <p:cNvPr id="19" name="Grafik 18" descr="Magnet mit einfarbiger Füllung">
              <a:extLst>
                <a:ext uri="{FF2B5EF4-FFF2-40B4-BE49-F238E27FC236}">
                  <a16:creationId xmlns:a16="http://schemas.microsoft.com/office/drawing/2014/main" id="{2FD49424-C50D-7D46-A61B-D235537E4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10364">
              <a:off x="8301696" y="1814944"/>
              <a:ext cx="914400" cy="914400"/>
            </a:xfrm>
            <a:prstGeom prst="rect">
              <a:avLst/>
            </a:prstGeom>
          </p:spPr>
        </p:pic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7C0BFBD0-BCEA-8A4F-B6D0-B402DD21CE9B}"/>
                </a:ext>
              </a:extLst>
            </p:cNvPr>
            <p:cNvGrpSpPr/>
            <p:nvPr/>
          </p:nvGrpSpPr>
          <p:grpSpPr>
            <a:xfrm>
              <a:off x="6869207" y="1791652"/>
              <a:ext cx="4939619" cy="4467423"/>
              <a:chOff x="6869207" y="1791652"/>
              <a:chExt cx="4939619" cy="446742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E66F8706-0530-AE4B-943E-C059830A7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7581" y="2796218"/>
                <a:ext cx="3670663" cy="1941529"/>
              </a:xfrm>
              <a:prstGeom prst="rect">
                <a:avLst/>
              </a:prstGeom>
            </p:spPr>
          </p:pic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9A8A133-B78D-B043-974B-A133757B32F9}"/>
                  </a:ext>
                </a:extLst>
              </p:cNvPr>
              <p:cNvSpPr txBox="1"/>
              <p:nvPr/>
            </p:nvSpPr>
            <p:spPr>
              <a:xfrm>
                <a:off x="6869208" y="4827914"/>
                <a:ext cx="4939618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600" dirty="0"/>
                  <a:t>Characteristics of potential credit card user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Preferred Reward – “Air Miles”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Homeowner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Income Level low – medium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1-2 accounts with no overdraft protection</a:t>
                </a:r>
                <a:endParaRPr lang="en-GB" dirty="0"/>
              </a:p>
            </p:txBody>
          </p:sp>
          <p:cxnSp>
            <p:nvCxnSpPr>
              <p:cNvPr id="17" name="Gerade Verbindung 16">
                <a:extLst>
                  <a:ext uri="{FF2B5EF4-FFF2-40B4-BE49-F238E27FC236}">
                    <a16:creationId xmlns:a16="http://schemas.microsoft.com/office/drawing/2014/main" id="{A0A5A0FE-6440-924D-A2B6-A7C3225410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9207" y="2706052"/>
                <a:ext cx="437500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Grafik 19" descr="Gruppe von Frauen Silhouette">
                <a:extLst>
                  <a:ext uri="{FF2B5EF4-FFF2-40B4-BE49-F238E27FC236}">
                    <a16:creationId xmlns:a16="http://schemas.microsoft.com/office/drawing/2014/main" id="{28029C69-F23E-B44A-9818-96C5632B2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024865" y="1791652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5F35BE-E14E-B046-9E05-6618B13EC2AE}"/>
              </a:ext>
            </a:extLst>
          </p:cNvPr>
          <p:cNvGrpSpPr/>
          <p:nvPr/>
        </p:nvGrpSpPr>
        <p:grpSpPr>
          <a:xfrm>
            <a:off x="5892657" y="1879042"/>
            <a:ext cx="6160009" cy="4151123"/>
            <a:chOff x="494864" y="1803510"/>
            <a:chExt cx="6160009" cy="4151123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9E0E7D2-BAF2-994F-981E-10F6B3AF1EAD}"/>
                </a:ext>
              </a:extLst>
            </p:cNvPr>
            <p:cNvSpPr txBox="1"/>
            <p:nvPr/>
          </p:nvSpPr>
          <p:spPr>
            <a:xfrm>
              <a:off x="494864" y="2657693"/>
              <a:ext cx="56011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  <a:p>
              <a:pPr algn="ctr"/>
              <a:r>
                <a:rPr lang="en-GB" dirty="0"/>
                <a:t>We can target potential credit card users with an accuracy of approx. 87 % </a:t>
              </a:r>
            </a:p>
          </p:txBody>
        </p: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B71BD494-7411-B549-8345-D59668D2E7DF}"/>
                </a:ext>
              </a:extLst>
            </p:cNvPr>
            <p:cNvCxnSpPr>
              <a:cxnSpLocks/>
            </p:cNvCxnSpPr>
            <p:nvPr/>
          </p:nvCxnSpPr>
          <p:spPr>
            <a:xfrm>
              <a:off x="494864" y="2706052"/>
              <a:ext cx="5531032" cy="118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fik 17" descr="Volltreffer mit einfarbiger Füllung">
              <a:extLst>
                <a:ext uri="{FF2B5EF4-FFF2-40B4-BE49-F238E27FC236}">
                  <a16:creationId xmlns:a16="http://schemas.microsoft.com/office/drawing/2014/main" id="{FCBEE435-D548-904E-A986-ED8369F8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0549" y="1803510"/>
              <a:ext cx="914400" cy="914400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8D960DE-5B36-B24D-9DF9-33D6F650847B}"/>
                </a:ext>
              </a:extLst>
            </p:cNvPr>
            <p:cNvSpPr/>
            <p:nvPr/>
          </p:nvSpPr>
          <p:spPr>
            <a:xfrm>
              <a:off x="494865" y="4200307"/>
              <a:ext cx="616000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Transfer the developed method into business processes for marketing:</a:t>
              </a:r>
            </a:p>
            <a:p>
              <a:endParaRPr lang="en-GB" dirty="0"/>
            </a:p>
            <a:p>
              <a:pPr marL="800100" lvl="1" indent="-342900">
                <a:buFont typeface="+mj-lt"/>
                <a:buAutoNum type="arabicPeriod"/>
              </a:pPr>
              <a:r>
                <a:rPr lang="en-GB" dirty="0"/>
                <a:t>Automatizing data processing from DB to CRM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GB" dirty="0"/>
                <a:t>Live dashboards for marketing users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GB" dirty="0"/>
                <a:t>Training staff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B7A2F55-2372-FC4C-AF92-E2149499B7C7}"/>
                </a:ext>
              </a:extLst>
            </p:cNvPr>
            <p:cNvSpPr txBox="1"/>
            <p:nvPr/>
          </p:nvSpPr>
          <p:spPr>
            <a:xfrm>
              <a:off x="494864" y="3845975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Next </a:t>
              </a:r>
              <a:r>
                <a:rPr lang="de-DE" b="1" dirty="0" err="1"/>
                <a:t>steps</a:t>
              </a:r>
              <a:endParaRPr lang="de-D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40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9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31F74BCB-A86E-8F42-B095-A3F28FAFD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155403"/>
              </p:ext>
            </p:extLst>
          </p:nvPr>
        </p:nvGraphicFramePr>
        <p:xfrm>
          <a:off x="6756400" y="572522"/>
          <a:ext cx="4854575" cy="582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2F8EF943-2DA3-8343-A50D-27165776C9B1}"/>
              </a:ext>
            </a:extLst>
          </p:cNvPr>
          <p:cNvSpPr/>
          <p:nvPr/>
        </p:nvSpPr>
        <p:spPr>
          <a:xfrm>
            <a:off x="0" y="0"/>
            <a:ext cx="6113191" cy="6858000"/>
          </a:xfrm>
          <a:prstGeom prst="rect">
            <a:avLst/>
          </a:prstGeom>
          <a:solidFill>
            <a:srgbClr val="806A42"/>
          </a:solidFill>
          <a:ln>
            <a:solidFill>
              <a:srgbClr val="806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cap="all" dirty="0">
                <a:solidFill>
                  <a:srgbClr val="FFFFFF"/>
                </a:solidFill>
                <a:ea typeface="+mj-ea"/>
                <a:cs typeface="+mj-cs"/>
              </a:rPr>
              <a:t>Thank You!</a:t>
            </a:r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E58DDD-1865-EE41-A56A-8BA94223D80B}"/>
              </a:ext>
            </a:extLst>
          </p:cNvPr>
          <p:cNvSpPr/>
          <p:nvPr/>
        </p:nvSpPr>
        <p:spPr>
          <a:xfrm>
            <a:off x="6557553" y="296091"/>
            <a:ext cx="5434149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7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Process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BA539F-FBBD-7F4F-BBB5-AA709AA0E2D0}"/>
              </a:ext>
            </a:extLst>
          </p:cNvPr>
          <p:cNvSpPr/>
          <p:nvPr/>
        </p:nvSpPr>
        <p:spPr>
          <a:xfrm>
            <a:off x="230777" y="125709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EF6B30-7720-8241-936B-1E70B593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27" y="3534929"/>
            <a:ext cx="1114177" cy="1290588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D7C306A1-4181-6F48-911E-3C36C9FC24B3}"/>
              </a:ext>
            </a:extLst>
          </p:cNvPr>
          <p:cNvSpPr txBox="1"/>
          <p:nvPr/>
        </p:nvSpPr>
        <p:spPr>
          <a:xfrm>
            <a:off x="7132318" y="2365679"/>
            <a:ext cx="427590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1</a:t>
            </a:r>
            <a:r>
              <a:rPr lang="en-GB" sz="1600" b="1" baseline="30000" dirty="0"/>
              <a:t>st</a:t>
            </a:r>
            <a:br>
              <a:rPr lang="en-GB" sz="1600" b="1" baseline="30000" dirty="0"/>
            </a:br>
            <a:r>
              <a:rPr lang="en-GB" sz="1600" dirty="0"/>
              <a:t>No sampling technique.</a:t>
            </a:r>
            <a:br>
              <a:rPr lang="en-GB" sz="1600" dirty="0"/>
            </a:br>
            <a:r>
              <a:rPr lang="en-GB" sz="1600" b="1" dirty="0"/>
              <a:t>94%</a:t>
            </a:r>
            <a:r>
              <a:rPr lang="en-GB" sz="1600" dirty="0"/>
              <a:t> but no positive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2EAB37B-C51E-0B43-B6C9-05F918C77ACF}"/>
              </a:ext>
            </a:extLst>
          </p:cNvPr>
          <p:cNvSpPr txBox="1"/>
          <p:nvPr/>
        </p:nvSpPr>
        <p:spPr>
          <a:xfrm>
            <a:off x="7600403" y="3869735"/>
            <a:ext cx="392321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2</a:t>
            </a:r>
            <a:r>
              <a:rPr lang="en-GB" sz="1600" b="1" baseline="30000" dirty="0"/>
              <a:t>nd</a:t>
            </a:r>
            <a:r>
              <a:rPr lang="en-GB" sz="1600" b="1" dirty="0"/>
              <a:t> </a:t>
            </a:r>
          </a:p>
          <a:p>
            <a:r>
              <a:rPr lang="en-GB" sz="1600" dirty="0"/>
              <a:t>SMOTE sampling technique</a:t>
            </a:r>
            <a:br>
              <a:rPr lang="en-GB" sz="1600" dirty="0"/>
            </a:br>
            <a:r>
              <a:rPr lang="en-GB" sz="1600" b="1" dirty="0"/>
              <a:t>72% </a:t>
            </a:r>
            <a:r>
              <a:rPr lang="en-GB" sz="1600" dirty="0"/>
              <a:t>accuracy score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313A81-EA53-2045-BB95-14872DCF8F22}"/>
              </a:ext>
            </a:extLst>
          </p:cNvPr>
          <p:cNvSpPr txBox="1"/>
          <p:nvPr/>
        </p:nvSpPr>
        <p:spPr>
          <a:xfrm>
            <a:off x="5287438" y="5717110"/>
            <a:ext cx="392321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3</a:t>
            </a:r>
            <a:r>
              <a:rPr lang="en-GB" sz="1600" b="1" baseline="30000" dirty="0"/>
              <a:t>rd</a:t>
            </a:r>
          </a:p>
          <a:p>
            <a:r>
              <a:rPr lang="en-GB" sz="1600" dirty="0"/>
              <a:t>random oversampling</a:t>
            </a:r>
          </a:p>
          <a:p>
            <a:r>
              <a:rPr lang="en-GB" sz="1600" b="1" dirty="0"/>
              <a:t>69</a:t>
            </a:r>
            <a:r>
              <a:rPr lang="en-GB" sz="1600" dirty="0"/>
              <a:t> % accuracy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A1C5B3-1EF1-BE48-ADF9-239EAC0D678E}"/>
              </a:ext>
            </a:extLst>
          </p:cNvPr>
          <p:cNvSpPr txBox="1"/>
          <p:nvPr/>
        </p:nvSpPr>
        <p:spPr>
          <a:xfrm>
            <a:off x="2403878" y="3641614"/>
            <a:ext cx="200265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4</a:t>
            </a:r>
            <a:r>
              <a:rPr lang="en-GB" sz="1600" b="1" baseline="30000" dirty="0"/>
              <a:t>th</a:t>
            </a:r>
            <a:br>
              <a:rPr lang="en-GB" sz="1600" dirty="0"/>
            </a:br>
            <a:r>
              <a:rPr lang="en-GB" sz="1600" dirty="0"/>
              <a:t>Drop columns </a:t>
            </a:r>
            <a:br>
              <a:rPr lang="en-GB" sz="1600" dirty="0"/>
            </a:br>
            <a:r>
              <a:rPr lang="en-GB" sz="1600" dirty="0"/>
              <a:t>(no of bank accounts) </a:t>
            </a:r>
          </a:p>
          <a:p>
            <a:r>
              <a:rPr lang="en-GB" sz="1600" b="1" dirty="0"/>
              <a:t>71%</a:t>
            </a:r>
            <a:r>
              <a:rPr lang="en-GB" sz="1600" dirty="0"/>
              <a:t> accuracy score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F655365-1F74-F14A-937B-04E2A9B2206D}"/>
              </a:ext>
            </a:extLst>
          </p:cNvPr>
          <p:cNvSpPr txBox="1"/>
          <p:nvPr/>
        </p:nvSpPr>
        <p:spPr>
          <a:xfrm>
            <a:off x="2828109" y="1961861"/>
            <a:ext cx="418229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5</a:t>
            </a:r>
            <a:r>
              <a:rPr lang="en-GB" sz="1600" b="1" baseline="30000" dirty="0"/>
              <a:t>th</a:t>
            </a:r>
            <a:endParaRPr lang="en-GB" sz="1600" b="1" dirty="0"/>
          </a:p>
          <a:p>
            <a:r>
              <a:rPr lang="en-GB" sz="1600" dirty="0"/>
              <a:t>hybrid: Smote, Tomek, dropping Q1, Q2, Q3, Q4</a:t>
            </a:r>
          </a:p>
          <a:p>
            <a:r>
              <a:rPr lang="en-GB" sz="1600" b="1" dirty="0"/>
              <a:t>73%</a:t>
            </a:r>
            <a:r>
              <a:rPr lang="en-GB" sz="1600" dirty="0"/>
              <a:t> accuracy score </a:t>
            </a:r>
          </a:p>
          <a:p>
            <a:endParaRPr lang="en-GB" sz="1600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738171D-EAAF-ED43-9279-BB02944A3A56}"/>
              </a:ext>
            </a:extLst>
          </p:cNvPr>
          <p:cNvGrpSpPr/>
          <p:nvPr/>
        </p:nvGrpSpPr>
        <p:grpSpPr>
          <a:xfrm rot="249081">
            <a:off x="4410789" y="2650785"/>
            <a:ext cx="3082650" cy="3066866"/>
            <a:chOff x="5773409" y="2278019"/>
            <a:chExt cx="1440000" cy="1440000"/>
          </a:xfrm>
        </p:grpSpPr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34AED65F-DACF-EE4C-B853-08850794C404}"/>
                </a:ext>
              </a:extLst>
            </p:cNvPr>
            <p:cNvSpPr/>
            <p:nvPr/>
          </p:nvSpPr>
          <p:spPr>
            <a:xfrm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Bogen 43">
              <a:extLst>
                <a:ext uri="{FF2B5EF4-FFF2-40B4-BE49-F238E27FC236}">
                  <a16:creationId xmlns:a16="http://schemas.microsoft.com/office/drawing/2014/main" id="{795DB9B4-7F9E-9D47-A13E-7E47B713B3D7}"/>
                </a:ext>
              </a:extLst>
            </p:cNvPr>
            <p:cNvSpPr/>
            <p:nvPr/>
          </p:nvSpPr>
          <p:spPr>
            <a:xfrm rot="54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DAE58BAB-AD91-D64A-9A5B-B0B9B483B6D6}"/>
                </a:ext>
              </a:extLst>
            </p:cNvPr>
            <p:cNvSpPr/>
            <p:nvPr/>
          </p:nvSpPr>
          <p:spPr>
            <a:xfrm rot="108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98BE45D2-834A-E040-8886-83A25605E6AD}"/>
                </a:ext>
              </a:extLst>
            </p:cNvPr>
            <p:cNvSpPr/>
            <p:nvPr/>
          </p:nvSpPr>
          <p:spPr>
            <a:xfrm rot="162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7550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Increasing</a:t>
            </a:r>
            <a:r>
              <a:rPr lang="de-DE" b="1" dirty="0">
                <a:latin typeface="Gill Sans MT" panose="020B0502020104020203" pitchFamily="34" charset="77"/>
              </a:rPr>
              <a:t> Revenue </a:t>
            </a:r>
            <a:r>
              <a:rPr lang="de-DE" b="1" dirty="0" err="1">
                <a:latin typeface="Gill Sans MT" panose="020B0502020104020203" pitchFamily="34" charset="77"/>
              </a:rPr>
              <a:t>with</a:t>
            </a:r>
            <a:r>
              <a:rPr lang="de-DE" b="1" dirty="0">
                <a:latin typeface="Gill Sans MT" panose="020B0502020104020203" pitchFamily="34" charset="77"/>
              </a:rPr>
              <a:t> </a:t>
            </a:r>
            <a:r>
              <a:rPr lang="de-DE" b="1" dirty="0" err="1">
                <a:latin typeface="Gill Sans MT" panose="020B0502020104020203" pitchFamily="34" charset="77"/>
              </a:rPr>
              <a:t>Machine</a:t>
            </a:r>
            <a:r>
              <a:rPr lang="de-DE" b="1" dirty="0">
                <a:latin typeface="Gill Sans MT" panose="020B0502020104020203" pitchFamily="34" charset="77"/>
              </a:rPr>
              <a:t> Learning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BA539F-FBBD-7F4F-BBB5-AA709AA0E2D0}"/>
              </a:ext>
            </a:extLst>
          </p:cNvPr>
          <p:cNvSpPr/>
          <p:nvPr/>
        </p:nvSpPr>
        <p:spPr>
          <a:xfrm>
            <a:off x="230777" y="125709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8D8117C-58ED-5E45-8D71-19E93FA9DD0D}"/>
              </a:ext>
            </a:extLst>
          </p:cNvPr>
          <p:cNvCxnSpPr>
            <a:cxnSpLocks/>
          </p:cNvCxnSpPr>
          <p:nvPr/>
        </p:nvCxnSpPr>
        <p:spPr>
          <a:xfrm>
            <a:off x="858065" y="4114021"/>
            <a:ext cx="10674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chtungspfeil 17">
            <a:extLst>
              <a:ext uri="{FF2B5EF4-FFF2-40B4-BE49-F238E27FC236}">
                <a16:creationId xmlns:a16="http://schemas.microsoft.com/office/drawing/2014/main" id="{F44F69A3-834A-614D-B9DD-CB591847AB35}"/>
              </a:ext>
            </a:extLst>
          </p:cNvPr>
          <p:cNvSpPr/>
          <p:nvPr/>
        </p:nvSpPr>
        <p:spPr>
          <a:xfrm>
            <a:off x="858065" y="2597400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Without</a:t>
            </a:r>
            <a:r>
              <a:rPr lang="de-DE" dirty="0"/>
              <a:t> ML</a:t>
            </a:r>
          </a:p>
        </p:txBody>
      </p:sp>
      <p:sp>
        <p:nvSpPr>
          <p:cNvPr id="19" name="Richtungspfeil 18">
            <a:extLst>
              <a:ext uri="{FF2B5EF4-FFF2-40B4-BE49-F238E27FC236}">
                <a16:creationId xmlns:a16="http://schemas.microsoft.com/office/drawing/2014/main" id="{7A09963B-6BF1-954A-8DFC-2DB62A9E21F4}"/>
              </a:ext>
            </a:extLst>
          </p:cNvPr>
          <p:cNvSpPr/>
          <p:nvPr/>
        </p:nvSpPr>
        <p:spPr>
          <a:xfrm>
            <a:off x="858064" y="5142045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ML</a:t>
            </a:r>
          </a:p>
        </p:txBody>
      </p:sp>
      <p:pic>
        <p:nvPicPr>
          <p:cNvPr id="4" name="Grafik 3" descr="Euro mit einfarbiger Füllung">
            <a:extLst>
              <a:ext uri="{FF2B5EF4-FFF2-40B4-BE49-F238E27FC236}">
                <a16:creationId xmlns:a16="http://schemas.microsoft.com/office/drawing/2014/main" id="{6AD2F3E2-48F1-9442-A716-9688C9257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4982" y="2563077"/>
            <a:ext cx="678248" cy="678248"/>
          </a:xfrm>
          <a:prstGeom prst="rect">
            <a:avLst/>
          </a:prstGeom>
        </p:spPr>
      </p:pic>
      <p:pic>
        <p:nvPicPr>
          <p:cNvPr id="22" name="Grafik 21" descr="Euro mit einfarbiger Füllung">
            <a:extLst>
              <a:ext uri="{FF2B5EF4-FFF2-40B4-BE49-F238E27FC236}">
                <a16:creationId xmlns:a16="http://schemas.microsoft.com/office/drawing/2014/main" id="{01A47F74-8481-D940-BBFE-2914161F1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2568" y="5142045"/>
            <a:ext cx="709068" cy="709068"/>
          </a:xfrm>
          <a:prstGeom prst="rect">
            <a:avLst/>
          </a:prstGeom>
        </p:spPr>
      </p:pic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9E1CBD9D-A152-B843-9BAA-C45DE764373E}"/>
              </a:ext>
            </a:extLst>
          </p:cNvPr>
          <p:cNvSpPr/>
          <p:nvPr/>
        </p:nvSpPr>
        <p:spPr>
          <a:xfrm>
            <a:off x="3766818" y="2743176"/>
            <a:ext cx="1321904" cy="31805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AA3C8802-7433-D848-9AB1-E70FC55F0F91}"/>
              </a:ext>
            </a:extLst>
          </p:cNvPr>
          <p:cNvSpPr/>
          <p:nvPr/>
        </p:nvSpPr>
        <p:spPr>
          <a:xfrm>
            <a:off x="3766818" y="5339157"/>
            <a:ext cx="1321904" cy="31805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 nach rechts 27">
            <a:extLst>
              <a:ext uri="{FF2B5EF4-FFF2-40B4-BE49-F238E27FC236}">
                <a16:creationId xmlns:a16="http://schemas.microsoft.com/office/drawing/2014/main" id="{618B2D4D-2EE8-1844-BA6B-543668D7986B}"/>
              </a:ext>
            </a:extLst>
          </p:cNvPr>
          <p:cNvSpPr/>
          <p:nvPr/>
        </p:nvSpPr>
        <p:spPr>
          <a:xfrm rot="20177603">
            <a:off x="5791949" y="2411357"/>
            <a:ext cx="1321904" cy="31805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Pfeil nach rechts 31">
            <a:extLst>
              <a:ext uri="{FF2B5EF4-FFF2-40B4-BE49-F238E27FC236}">
                <a16:creationId xmlns:a16="http://schemas.microsoft.com/office/drawing/2014/main" id="{EEC10039-6F82-4646-8637-2F86B82BC386}"/>
              </a:ext>
            </a:extLst>
          </p:cNvPr>
          <p:cNvSpPr/>
          <p:nvPr/>
        </p:nvSpPr>
        <p:spPr>
          <a:xfrm rot="1150447">
            <a:off x="5781428" y="2902202"/>
            <a:ext cx="1321904" cy="31805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73DE20-FF46-9940-901C-D631503F03DB}"/>
              </a:ext>
            </a:extLst>
          </p:cNvPr>
          <p:cNvSpPr/>
          <p:nvPr/>
        </p:nvSpPr>
        <p:spPr>
          <a:xfrm>
            <a:off x="5716526" y="2519302"/>
            <a:ext cx="268782" cy="541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Pfeil nach rechts 32">
            <a:extLst>
              <a:ext uri="{FF2B5EF4-FFF2-40B4-BE49-F238E27FC236}">
                <a16:creationId xmlns:a16="http://schemas.microsoft.com/office/drawing/2014/main" id="{D7184FB3-59EF-3843-85DA-90FFD7265AA1}"/>
              </a:ext>
            </a:extLst>
          </p:cNvPr>
          <p:cNvSpPr/>
          <p:nvPr/>
        </p:nvSpPr>
        <p:spPr>
          <a:xfrm rot="20177603">
            <a:off x="5791948" y="5051846"/>
            <a:ext cx="1321904" cy="31805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 nach rechts 34">
            <a:extLst>
              <a:ext uri="{FF2B5EF4-FFF2-40B4-BE49-F238E27FC236}">
                <a16:creationId xmlns:a16="http://schemas.microsoft.com/office/drawing/2014/main" id="{A905DF87-B57B-EB41-8745-51AD06B72BC1}"/>
              </a:ext>
            </a:extLst>
          </p:cNvPr>
          <p:cNvSpPr/>
          <p:nvPr/>
        </p:nvSpPr>
        <p:spPr>
          <a:xfrm rot="1150447">
            <a:off x="5781427" y="5542691"/>
            <a:ext cx="1321904" cy="31805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4CE66AA-C35A-864E-85E6-41C37AF5F199}"/>
              </a:ext>
            </a:extLst>
          </p:cNvPr>
          <p:cNvSpPr/>
          <p:nvPr/>
        </p:nvSpPr>
        <p:spPr>
          <a:xfrm>
            <a:off x="5716525" y="5159791"/>
            <a:ext cx="268782" cy="541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1C7435-5B16-454A-B70E-F762C5FEA801}"/>
              </a:ext>
            </a:extLst>
          </p:cNvPr>
          <p:cNvSpPr txBox="1"/>
          <p:nvPr/>
        </p:nvSpPr>
        <p:spPr>
          <a:xfrm>
            <a:off x="7145441" y="304791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no</a:t>
            </a:r>
            <a:r>
              <a:rPr lang="de-DE" dirty="0"/>
              <a:t>“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46598C3-1D60-DB4C-903D-9B1B4FE2DFB1}"/>
              </a:ext>
            </a:extLst>
          </p:cNvPr>
          <p:cNvSpPr txBox="1"/>
          <p:nvPr/>
        </p:nvSpPr>
        <p:spPr>
          <a:xfrm>
            <a:off x="7118896" y="2079538"/>
            <a:ext cx="3803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„</a:t>
            </a:r>
            <a:r>
              <a:rPr lang="de-DE" sz="1600" dirty="0" err="1"/>
              <a:t>yes</a:t>
            </a:r>
            <a:r>
              <a:rPr lang="de-DE" sz="1600" dirty="0"/>
              <a:t>“: 10 € per </a:t>
            </a:r>
            <a:r>
              <a:rPr lang="de-DE" sz="1600" dirty="0" err="1"/>
              <a:t>credit</a:t>
            </a:r>
            <a:r>
              <a:rPr lang="de-DE" sz="1600" dirty="0"/>
              <a:t> </a:t>
            </a:r>
            <a:r>
              <a:rPr lang="de-DE" sz="1600" dirty="0" err="1"/>
              <a:t>card</a:t>
            </a:r>
            <a:r>
              <a:rPr lang="de-DE" sz="1600" dirty="0"/>
              <a:t> x 0,5  =  </a:t>
            </a:r>
            <a:r>
              <a:rPr lang="de-DE" sz="1600" b="1" dirty="0"/>
              <a:t>5 €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92F78019-A499-0648-B45A-7B71D48955AB}"/>
              </a:ext>
            </a:extLst>
          </p:cNvPr>
          <p:cNvSpPr txBox="1"/>
          <p:nvPr/>
        </p:nvSpPr>
        <p:spPr>
          <a:xfrm>
            <a:off x="7223601" y="569627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no</a:t>
            </a:r>
            <a:r>
              <a:rPr lang="de-DE" dirty="0"/>
              <a:t>“: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1981DFE-BD94-C84C-A5E1-46F0DACAD5F7}"/>
              </a:ext>
            </a:extLst>
          </p:cNvPr>
          <p:cNvSpPr txBox="1"/>
          <p:nvPr/>
        </p:nvSpPr>
        <p:spPr>
          <a:xfrm>
            <a:off x="7197056" y="4727900"/>
            <a:ext cx="378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„</a:t>
            </a:r>
            <a:r>
              <a:rPr lang="de-DE" sz="1600" dirty="0" err="1"/>
              <a:t>yes</a:t>
            </a:r>
            <a:r>
              <a:rPr lang="de-DE" sz="1600" dirty="0"/>
              <a:t>“: 10€ per </a:t>
            </a:r>
            <a:r>
              <a:rPr lang="de-DE" sz="1600" dirty="0" err="1"/>
              <a:t>credit</a:t>
            </a:r>
            <a:r>
              <a:rPr lang="de-DE" sz="1600" dirty="0"/>
              <a:t> </a:t>
            </a:r>
            <a:r>
              <a:rPr lang="de-DE" sz="1600" dirty="0" err="1"/>
              <a:t>card</a:t>
            </a:r>
            <a:r>
              <a:rPr lang="de-DE" sz="1600" dirty="0"/>
              <a:t> x 0,86 = </a:t>
            </a:r>
            <a:r>
              <a:rPr lang="de-DE" sz="1600" b="1" dirty="0"/>
              <a:t>8,6 €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096EE2-33CC-FC46-8B05-063E6562DC6A}"/>
              </a:ext>
            </a:extLst>
          </p:cNvPr>
          <p:cNvSpPr txBox="1"/>
          <p:nvPr/>
        </p:nvSpPr>
        <p:spPr>
          <a:xfrm>
            <a:off x="6096000" y="20795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0,5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BBA5A8B-DCF0-0D4E-B3EC-F033E0B0690A}"/>
              </a:ext>
            </a:extLst>
          </p:cNvPr>
          <p:cNvSpPr txBox="1"/>
          <p:nvPr/>
        </p:nvSpPr>
        <p:spPr>
          <a:xfrm>
            <a:off x="6122724" y="322496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0,5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3BD551B-1F99-D840-A196-2D76F44D45C0}"/>
                  </a:ext>
                </a:extLst>
              </p:cNvPr>
              <p:cNvSpPr txBox="1"/>
              <p:nvPr/>
            </p:nvSpPr>
            <p:spPr>
              <a:xfrm>
                <a:off x="4730651" y="5904795"/>
                <a:ext cx="2784146" cy="462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0,15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0,89+0,15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de-DE" sz="1200" b="1" dirty="0"/>
              </a:p>
            </p:txBody>
          </p:sp>
        </mc:Choice>
        <mc:Fallback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3BD551B-1F99-D840-A196-2D76F44D4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51" y="5904795"/>
                <a:ext cx="2784146" cy="4624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F3B4AF8F-EACB-4148-88C2-794AFC35A135}"/>
                  </a:ext>
                </a:extLst>
              </p:cNvPr>
              <p:cNvSpPr txBox="1"/>
              <p:nvPr/>
            </p:nvSpPr>
            <p:spPr>
              <a:xfrm>
                <a:off x="4807392" y="4421564"/>
                <a:ext cx="2577216" cy="458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0,89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0,89+0,15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𝟖𝟔</m:t>
                      </m:r>
                    </m:oMath>
                  </m:oMathPara>
                </a14:m>
                <a:endParaRPr lang="de-DE" sz="1200" b="1" dirty="0"/>
              </a:p>
            </p:txBody>
          </p:sp>
        </mc:Choice>
        <mc:Fallback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F3B4AF8F-EACB-4148-88C2-794AFC35A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392" y="4421564"/>
                <a:ext cx="2577216" cy="458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feld 53">
            <a:extLst>
              <a:ext uri="{FF2B5EF4-FFF2-40B4-BE49-F238E27FC236}">
                <a16:creationId xmlns:a16="http://schemas.microsoft.com/office/drawing/2014/main" id="{9DC1A71E-1983-DD49-9FFA-DF9270DDD71F}"/>
              </a:ext>
            </a:extLst>
          </p:cNvPr>
          <p:cNvSpPr txBox="1"/>
          <p:nvPr/>
        </p:nvSpPr>
        <p:spPr>
          <a:xfrm>
            <a:off x="2776301" y="265805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386A4A1-3CBB-7540-A563-AB3D30274B1C}"/>
              </a:ext>
            </a:extLst>
          </p:cNvPr>
          <p:cNvSpPr txBox="1"/>
          <p:nvPr/>
        </p:nvSpPr>
        <p:spPr>
          <a:xfrm>
            <a:off x="2780860" y="526574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pic>
        <p:nvPicPr>
          <p:cNvPr id="27" name="Grafik 26" descr="Schulmädchen Silhouette">
            <a:extLst>
              <a:ext uri="{FF2B5EF4-FFF2-40B4-BE49-F238E27FC236}">
                <a16:creationId xmlns:a16="http://schemas.microsoft.com/office/drawing/2014/main" id="{3CB613DF-0DBA-134F-BBCA-1BE190691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4028" y="4990395"/>
            <a:ext cx="914400" cy="914400"/>
          </a:xfrm>
          <a:prstGeom prst="rect">
            <a:avLst/>
          </a:prstGeom>
        </p:spPr>
      </p:pic>
      <p:pic>
        <p:nvPicPr>
          <p:cNvPr id="9" name="Grafik 8" descr="Schulmädchen Silhouette">
            <a:extLst>
              <a:ext uri="{FF2B5EF4-FFF2-40B4-BE49-F238E27FC236}">
                <a16:creationId xmlns:a16="http://schemas.microsoft.com/office/drawing/2014/main" id="{04F89686-A086-814C-996A-006A6655F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8722" y="2371505"/>
            <a:ext cx="914400" cy="914400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A8E5E98B-EF86-9D43-8549-C1A14486CC95}"/>
              </a:ext>
            </a:extLst>
          </p:cNvPr>
          <p:cNvSpPr txBox="1"/>
          <p:nvPr/>
        </p:nvSpPr>
        <p:spPr>
          <a:xfrm>
            <a:off x="2170450" y="3246904"/>
            <a:ext cx="2556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*per </a:t>
            </a:r>
            <a:r>
              <a:rPr lang="de-DE" sz="1200" dirty="0" err="1"/>
              <a:t>marketing</a:t>
            </a:r>
            <a:r>
              <a:rPr lang="de-DE" sz="1200" dirty="0"/>
              <a:t> </a:t>
            </a:r>
            <a:r>
              <a:rPr lang="de-DE" sz="1200" dirty="0" err="1"/>
              <a:t>activity</a:t>
            </a:r>
            <a:r>
              <a:rPr lang="de-DE" sz="1200" dirty="0"/>
              <a:t> on a </a:t>
            </a:r>
            <a:r>
              <a:rPr lang="de-DE" sz="1200" dirty="0" err="1"/>
              <a:t>customer</a:t>
            </a:r>
            <a:endParaRPr lang="de-DE" sz="12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FAB1E612-7A4E-CB4B-BA32-141FECD3BD9E}"/>
              </a:ext>
            </a:extLst>
          </p:cNvPr>
          <p:cNvSpPr txBox="1"/>
          <p:nvPr/>
        </p:nvSpPr>
        <p:spPr>
          <a:xfrm>
            <a:off x="2211972" y="5820363"/>
            <a:ext cx="2556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*per </a:t>
            </a:r>
            <a:r>
              <a:rPr lang="de-DE" sz="1200" dirty="0" err="1"/>
              <a:t>marketing</a:t>
            </a:r>
            <a:r>
              <a:rPr lang="de-DE" sz="1200" dirty="0"/>
              <a:t> </a:t>
            </a:r>
            <a:r>
              <a:rPr lang="de-DE" sz="1200" dirty="0" err="1"/>
              <a:t>activity</a:t>
            </a:r>
            <a:r>
              <a:rPr lang="de-DE" sz="1200" dirty="0"/>
              <a:t> on a </a:t>
            </a:r>
            <a:r>
              <a:rPr lang="de-DE" sz="1200" dirty="0" err="1"/>
              <a:t>customer</a:t>
            </a:r>
            <a:endParaRPr lang="de-DE" sz="1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985B345-48F8-5A41-A795-81F05D4E15EF}"/>
              </a:ext>
            </a:extLst>
          </p:cNvPr>
          <p:cNvSpPr txBox="1"/>
          <p:nvPr/>
        </p:nvSpPr>
        <p:spPr>
          <a:xfrm>
            <a:off x="10314432" y="2451711"/>
            <a:ext cx="55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-1 €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9B33F39D-BDEF-8248-A8E8-ED7C8F8C05C7}"/>
              </a:ext>
            </a:extLst>
          </p:cNvPr>
          <p:cNvCxnSpPr/>
          <p:nvPr/>
        </p:nvCxnSpPr>
        <p:spPr>
          <a:xfrm>
            <a:off x="10063117" y="2819095"/>
            <a:ext cx="804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2CBB3D9C-9855-0D42-9E31-A1A1938ABFA6}"/>
              </a:ext>
            </a:extLst>
          </p:cNvPr>
          <p:cNvSpPr txBox="1"/>
          <p:nvPr/>
        </p:nvSpPr>
        <p:spPr>
          <a:xfrm>
            <a:off x="10144514" y="2852714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	4 €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DD7D038-9465-A149-B79C-36D6FCED4FB0}"/>
              </a:ext>
            </a:extLst>
          </p:cNvPr>
          <p:cNvSpPr txBox="1"/>
          <p:nvPr/>
        </p:nvSpPr>
        <p:spPr>
          <a:xfrm>
            <a:off x="10237753" y="5086610"/>
            <a:ext cx="55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-1 €</a:t>
            </a:r>
          </a:p>
        </p:txBody>
      </p: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8864F76F-B616-EA41-A556-F2B96DB947D3}"/>
              </a:ext>
            </a:extLst>
          </p:cNvPr>
          <p:cNvCxnSpPr/>
          <p:nvPr/>
        </p:nvCxnSpPr>
        <p:spPr>
          <a:xfrm>
            <a:off x="9986438" y="5453994"/>
            <a:ext cx="804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CC91D213-6388-784C-87EB-BC06877C47A5}"/>
              </a:ext>
            </a:extLst>
          </p:cNvPr>
          <p:cNvSpPr txBox="1"/>
          <p:nvPr/>
        </p:nvSpPr>
        <p:spPr>
          <a:xfrm>
            <a:off x="10144514" y="5487932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7,6 €</a:t>
            </a:r>
          </a:p>
        </p:txBody>
      </p:sp>
    </p:spTree>
    <p:extLst>
      <p:ext uri="{BB962C8B-B14F-4D97-AF65-F5344CB8AC3E}">
        <p14:creationId xmlns:p14="http://schemas.microsoft.com/office/powerpoint/2010/main" val="268821565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0</TotalTime>
  <Words>376</Words>
  <Application>Microsoft Macintosh PowerPoint</Application>
  <PresentationFormat>Breitbild</PresentationFormat>
  <Paragraphs>87</Paragraphs>
  <Slides>9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Gill Sans MT</vt:lpstr>
      <vt:lpstr>Star Jedi</vt:lpstr>
      <vt:lpstr>Wingdings 2</vt:lpstr>
      <vt:lpstr>Dividende</vt:lpstr>
      <vt:lpstr>Benutzerdefiniertes Design</vt:lpstr>
      <vt:lpstr>Better Understanding Our Customers  – Who accepts Credit Card Offers ?</vt:lpstr>
      <vt:lpstr>Intro</vt:lpstr>
      <vt:lpstr>Business Question</vt:lpstr>
      <vt:lpstr>Process</vt:lpstr>
      <vt:lpstr>Iterations</vt:lpstr>
      <vt:lpstr>Results &amp; Next steps</vt:lpstr>
      <vt:lpstr>PowerPoint-Präsentation</vt:lpstr>
      <vt:lpstr>Process</vt:lpstr>
      <vt:lpstr>Increasing Revenue with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 Wan Keno</dc:title>
  <dc:creator>Jerrit Steinebach</dc:creator>
  <cp:lastModifiedBy>Jerrit Steinebach</cp:lastModifiedBy>
  <cp:revision>62</cp:revision>
  <dcterms:created xsi:type="dcterms:W3CDTF">2021-03-29T18:06:17Z</dcterms:created>
  <dcterms:modified xsi:type="dcterms:W3CDTF">2021-04-23T07:47:50Z</dcterms:modified>
</cp:coreProperties>
</file>